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61" r:id="rId3"/>
    <p:sldId id="257" r:id="rId4"/>
    <p:sldId id="258" r:id="rId5"/>
    <p:sldId id="259" r:id="rId6"/>
    <p:sldId id="260" r:id="rId7"/>
    <p:sldId id="262" r:id="rId8"/>
    <p:sldId id="263" r:id="rId9"/>
    <p:sldId id="266" r:id="rId10"/>
    <p:sldId id="275" r:id="rId11"/>
    <p:sldId id="274" r:id="rId12"/>
    <p:sldId id="273" r:id="rId13"/>
    <p:sldId id="272" r:id="rId14"/>
    <p:sldId id="276" r:id="rId15"/>
    <p:sldId id="267" r:id="rId16"/>
    <p:sldId id="264" r:id="rId17"/>
    <p:sldId id="265" r:id="rId18"/>
    <p:sldId id="277" r:id="rId19"/>
    <p:sldId id="278" r:id="rId20"/>
    <p:sldId id="279" r:id="rId21"/>
    <p:sldId id="394" r:id="rId22"/>
    <p:sldId id="395" r:id="rId23"/>
    <p:sldId id="396" r:id="rId24"/>
    <p:sldId id="397" r:id="rId25"/>
    <p:sldId id="268" r:id="rId26"/>
    <p:sldId id="271" r:id="rId27"/>
    <p:sldId id="270"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p:restoredTop sz="94697"/>
  </p:normalViewPr>
  <p:slideViewPr>
    <p:cSldViewPr snapToGrid="0">
      <p:cViewPr varScale="1">
        <p:scale>
          <a:sx n="78" d="100"/>
          <a:sy n="78" d="100"/>
        </p:scale>
        <p:origin x="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5F022-88DC-7340-BF92-AE1FD4793E04}" type="datetimeFigureOut">
              <a:rPr lang="en-US" smtClean="0"/>
              <a:t>3/9/23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756BD-1A9D-3A42-8B3B-4D3879DC2233}" type="slidenum">
              <a:rPr lang="en-US" smtClean="0"/>
              <a:t>‹#›</a:t>
            </a:fld>
            <a:endParaRPr lang="en-US"/>
          </a:p>
        </p:txBody>
      </p:sp>
    </p:spTree>
    <p:extLst>
      <p:ext uri="{BB962C8B-B14F-4D97-AF65-F5344CB8AC3E}">
        <p14:creationId xmlns:p14="http://schemas.microsoft.com/office/powerpoint/2010/main" val="277395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A60D0-E360-783E-3BD1-46AA44CDB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471AEE-78F4-3050-0B14-391E1558E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287FB-02EA-D822-00C9-4A2E1020431A}"/>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5" name="Footer Placeholder 4">
            <a:extLst>
              <a:ext uri="{FF2B5EF4-FFF2-40B4-BE49-F238E27FC236}">
                <a16:creationId xmlns:a16="http://schemas.microsoft.com/office/drawing/2014/main" id="{DCCD962B-BD8F-0E09-A67E-653204323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FF0D9-3217-3DAA-5F16-D57E0E851A0B}"/>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280195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26FA-E3CC-7263-11AD-4668F4285E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254D33-549E-E3D6-5F66-AAA7F2E4C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DF3D2-BBE5-3D35-7480-A4B302F4D19D}"/>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5" name="Footer Placeholder 4">
            <a:extLst>
              <a:ext uri="{FF2B5EF4-FFF2-40B4-BE49-F238E27FC236}">
                <a16:creationId xmlns:a16="http://schemas.microsoft.com/office/drawing/2014/main" id="{27EEDFCB-EB10-AC24-975C-39C399D2C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417A1-F0B9-6297-3F62-FF1CC2A85884}"/>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171408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29B09-7579-5709-ED30-D92DD1D611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17204D-5BAC-9CED-83CB-C334B3A72D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C8B8-7275-9B03-3699-560A82A9504D}"/>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5" name="Footer Placeholder 4">
            <a:extLst>
              <a:ext uri="{FF2B5EF4-FFF2-40B4-BE49-F238E27FC236}">
                <a16:creationId xmlns:a16="http://schemas.microsoft.com/office/drawing/2014/main" id="{BD2EC87D-0E6A-47F2-AD71-60EC0FAB4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696DF-D925-8818-B54B-03E43B38179B}"/>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705934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64A8-82F7-8695-6BCB-1A5982C43C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85D47-00BC-81F3-9E2F-482D848B97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1FFBF-4BA7-17DA-C364-7F01687B727D}"/>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5" name="Footer Placeholder 4">
            <a:extLst>
              <a:ext uri="{FF2B5EF4-FFF2-40B4-BE49-F238E27FC236}">
                <a16:creationId xmlns:a16="http://schemas.microsoft.com/office/drawing/2014/main" id="{1FC36013-00C1-8D50-97AD-D97257A41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46EF7-7F6D-1D2C-B9A8-753A5219248E}"/>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212863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B10E-29C2-C902-ADEC-A43C5B5EE5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6B5093-3C1D-82DB-EB42-3DAB10C23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9F1322-0F5F-26B2-D407-D90AE51B12FA}"/>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5" name="Footer Placeholder 4">
            <a:extLst>
              <a:ext uri="{FF2B5EF4-FFF2-40B4-BE49-F238E27FC236}">
                <a16:creationId xmlns:a16="http://schemas.microsoft.com/office/drawing/2014/main" id="{132D8CBD-B9A6-78DA-4B87-AFEBC96B1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E33E3-F51C-C21F-5771-6916F5CC8B77}"/>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34026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1A0B-9E99-C23D-BD0D-20D9CF851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6FC32-BB94-526B-9671-C400B4156C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2E918A-665E-64FB-434E-28A6A94BA9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3A787E-7414-214B-6194-BCBAB6D3157C}"/>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6" name="Footer Placeholder 5">
            <a:extLst>
              <a:ext uri="{FF2B5EF4-FFF2-40B4-BE49-F238E27FC236}">
                <a16:creationId xmlns:a16="http://schemas.microsoft.com/office/drawing/2014/main" id="{64B2B7BF-420A-E257-C554-F5AE46BAE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1D979-825C-A712-A314-16DB98DD4F1E}"/>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33933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7C4B-9D14-10E7-CF35-0578C109A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C10848-B1AA-3D88-EC02-B69C59D6C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CE0B9-0104-F88E-1FCA-9A63908565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CD027-0F21-1C92-DFE4-45AB0462A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59B9E4-F7E1-02B0-82CD-F9BB3CD2E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A584D1-F43D-7F00-7ADE-785FCD7A7ABF}"/>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8" name="Footer Placeholder 7">
            <a:extLst>
              <a:ext uri="{FF2B5EF4-FFF2-40B4-BE49-F238E27FC236}">
                <a16:creationId xmlns:a16="http://schemas.microsoft.com/office/drawing/2014/main" id="{1BF65013-DD51-7709-6388-432C3F014C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29ADA-18D9-91DF-FE71-8DB497BB3B0E}"/>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4624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F1DC-B47D-1057-0F8F-EED3F4AA4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DEB416-4490-9E94-6E56-DC6BDA78382D}"/>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4" name="Footer Placeholder 3">
            <a:extLst>
              <a:ext uri="{FF2B5EF4-FFF2-40B4-BE49-F238E27FC236}">
                <a16:creationId xmlns:a16="http://schemas.microsoft.com/office/drawing/2014/main" id="{4AB995E8-FB73-60A9-7AD4-82A5629FB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612A0F-D7A1-48D0-631B-5330BECDB65A}"/>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238283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2CF2C0-9C1B-8269-BB48-DA446A7765E1}"/>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3" name="Footer Placeholder 2">
            <a:extLst>
              <a:ext uri="{FF2B5EF4-FFF2-40B4-BE49-F238E27FC236}">
                <a16:creationId xmlns:a16="http://schemas.microsoft.com/office/drawing/2014/main" id="{17A95881-4097-905A-154A-ADC8C5A037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BEEB16-C82C-E0F6-B335-0E68587A0E01}"/>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35616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ABD4-BA81-1409-B1E2-5A31F6C83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43498-5E9C-39B2-5D2E-AF6583252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6BE49-7168-E81D-7665-3469B6384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1A490-3C14-3C2C-5195-B94FA07AD169}"/>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6" name="Footer Placeholder 5">
            <a:extLst>
              <a:ext uri="{FF2B5EF4-FFF2-40B4-BE49-F238E27FC236}">
                <a16:creationId xmlns:a16="http://schemas.microsoft.com/office/drawing/2014/main" id="{0DEF17A9-C9EF-1058-DBAE-3231839E8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B9D894-928E-2CC4-B244-4AB18ADC227F}"/>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357126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42B7-8396-FF49-FAAA-47EEBFACB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81B51-DB18-E916-DEBF-A1898194E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E851CE-C84F-A2F8-B43C-13CA32A50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0BC3C-66E4-3733-D37D-7DDA91CB9D6D}"/>
              </a:ext>
            </a:extLst>
          </p:cNvPr>
          <p:cNvSpPr>
            <a:spLocks noGrp="1"/>
          </p:cNvSpPr>
          <p:nvPr>
            <p:ph type="dt" sz="half" idx="10"/>
          </p:nvPr>
        </p:nvSpPr>
        <p:spPr/>
        <p:txBody>
          <a:bodyPr/>
          <a:lstStyle/>
          <a:p>
            <a:fld id="{B4D54CD0-E1B1-B94F-9481-F98A5D58F222}" type="datetimeFigureOut">
              <a:rPr lang="en-US" smtClean="0"/>
              <a:t>3/9/23</a:t>
            </a:fld>
            <a:endParaRPr lang="en-US"/>
          </a:p>
        </p:txBody>
      </p:sp>
      <p:sp>
        <p:nvSpPr>
          <p:cNvPr id="6" name="Footer Placeholder 5">
            <a:extLst>
              <a:ext uri="{FF2B5EF4-FFF2-40B4-BE49-F238E27FC236}">
                <a16:creationId xmlns:a16="http://schemas.microsoft.com/office/drawing/2014/main" id="{C1D31841-9CA1-5890-13D2-6C050B40F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6E34C-48F9-FB36-DD16-9214370C7D85}"/>
              </a:ext>
            </a:extLst>
          </p:cNvPr>
          <p:cNvSpPr>
            <a:spLocks noGrp="1"/>
          </p:cNvSpPr>
          <p:nvPr>
            <p:ph type="sldNum" sz="quarter" idx="12"/>
          </p:nvPr>
        </p:nvSpPr>
        <p:spPr/>
        <p:txBody>
          <a:bodyPr/>
          <a:lstStyle/>
          <a:p>
            <a:fld id="{16939D87-3AD9-2D4A-9049-E4D1491D8A3E}" type="slidenum">
              <a:rPr lang="en-US" smtClean="0"/>
              <a:t>‹#›</a:t>
            </a:fld>
            <a:endParaRPr lang="en-US"/>
          </a:p>
        </p:txBody>
      </p:sp>
    </p:spTree>
    <p:extLst>
      <p:ext uri="{BB962C8B-B14F-4D97-AF65-F5344CB8AC3E}">
        <p14:creationId xmlns:p14="http://schemas.microsoft.com/office/powerpoint/2010/main" val="380047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FEE51A-D86F-FF17-F6FB-F36FFC172F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1389F-AFC9-283F-7D77-7F2749F635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B1182-D85A-287A-573F-3E300C7594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54CD0-E1B1-B94F-9481-F98A5D58F222}" type="datetimeFigureOut">
              <a:rPr lang="en-US" smtClean="0"/>
              <a:t>3/9/23</a:t>
            </a:fld>
            <a:endParaRPr lang="en-US"/>
          </a:p>
        </p:txBody>
      </p:sp>
      <p:sp>
        <p:nvSpPr>
          <p:cNvPr id="5" name="Footer Placeholder 4">
            <a:extLst>
              <a:ext uri="{FF2B5EF4-FFF2-40B4-BE49-F238E27FC236}">
                <a16:creationId xmlns:a16="http://schemas.microsoft.com/office/drawing/2014/main" id="{24A5A47E-34EA-75D9-45A1-835B651B4E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E86AB-BEBF-7FEE-0F18-25600EB62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39D87-3AD9-2D4A-9049-E4D1491D8A3E}" type="slidenum">
              <a:rPr lang="en-US" smtClean="0"/>
              <a:t>‹#›</a:t>
            </a:fld>
            <a:endParaRPr lang="en-US"/>
          </a:p>
        </p:txBody>
      </p:sp>
    </p:spTree>
    <p:extLst>
      <p:ext uri="{BB962C8B-B14F-4D97-AF65-F5344CB8AC3E}">
        <p14:creationId xmlns:p14="http://schemas.microsoft.com/office/powerpoint/2010/main" val="1168736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larwills@algonquincollege.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007/978-3-031-12680-2_19" TargetMode="External"/><Relationship Id="rId2" Type="http://schemas.openxmlformats.org/officeDocument/2006/relationships/hyperlink" Target="https://orcid.org/0000-0001-8357-0399"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umanitoba.ca/centre-advancement-teaching-learning/csai202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ennie.miron@humber.ca" TargetMode="External"/><Relationship Id="rId7" Type="http://schemas.openxmlformats.org/officeDocument/2006/relationships/hyperlink" Target="mailto:rachel.gorjup@utoronto.ca"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allyson.miller@ryerson.ca" TargetMode="External"/><Relationship Id="rId5" Type="http://schemas.openxmlformats.org/officeDocument/2006/relationships/hyperlink" Target="mailto:lhlmorro@ucalgary.ca" TargetMode="External"/><Relationship Id="rId4" Type="http://schemas.openxmlformats.org/officeDocument/2006/relationships/hyperlink" Target="mailto:angclark@yorku.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bob.mann@dal.ca" TargetMode="External"/><Relationship Id="rId3" Type="http://schemas.openxmlformats.org/officeDocument/2006/relationships/hyperlink" Target="mailto:susan.bens@usask.ca" TargetMode="External"/><Relationship Id="rId7" Type="http://schemas.openxmlformats.org/officeDocument/2006/relationships/hyperlink" Target="mailto:cynthia.potvin@umoncton" TargetMode="External"/><Relationship Id="rId2" Type="http://schemas.openxmlformats.org/officeDocument/2006/relationships/hyperlink" Target="mailto:ainsley.rouse@ubc.ca" TargetMode="External"/><Relationship Id="rId1" Type="http://schemas.openxmlformats.org/officeDocument/2006/relationships/slideLayout" Target="../slideLayouts/slideLayout2.xml"/><Relationship Id="rId6" Type="http://schemas.openxmlformats.org/officeDocument/2006/relationships/hyperlink" Target="mailto:martine.peters@uqo.ca" TargetMode="External"/><Relationship Id="rId5" Type="http://schemas.openxmlformats.org/officeDocument/2006/relationships/hyperlink" Target="mailto:faccioll@yorku.ca" TargetMode="External"/><Relationship Id="rId4" Type="http://schemas.openxmlformats.org/officeDocument/2006/relationships/hyperlink" Target="mailto:seelandjl@Assiniboine.net" TargetMode="External"/><Relationship Id="rId9" Type="http://schemas.openxmlformats.org/officeDocument/2006/relationships/hyperlink" Target="mailto:dr.paulmacleod@gmail.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red maple leaf&#10;&#10;Description automatically generated with medium confidence">
            <a:extLst>
              <a:ext uri="{FF2B5EF4-FFF2-40B4-BE49-F238E27FC236}">
                <a16:creationId xmlns:a16="http://schemas.microsoft.com/office/drawing/2014/main" id="{E373E323-9051-274B-B19E-7913C4B0B659}"/>
              </a:ext>
            </a:extLst>
          </p:cNvPr>
          <p:cNvPicPr>
            <a:picLocks noChangeAspect="1"/>
          </p:cNvPicPr>
          <p:nvPr/>
        </p:nvPicPr>
        <p:blipFill rotWithShape="1">
          <a:blip r:embed="rId2">
            <a:alphaModFix amt="50000"/>
          </a:blip>
          <a:srcRect t="914" b="14499"/>
          <a:stretch/>
        </p:blipFill>
        <p:spPr>
          <a:xfrm>
            <a:off x="20" y="1"/>
            <a:ext cx="12191980" cy="6857999"/>
          </a:xfrm>
          <a:prstGeom prst="rect">
            <a:avLst/>
          </a:prstGeom>
        </p:spPr>
      </p:pic>
      <p:sp>
        <p:nvSpPr>
          <p:cNvPr id="2" name="Title 1">
            <a:extLst>
              <a:ext uri="{FF2B5EF4-FFF2-40B4-BE49-F238E27FC236}">
                <a16:creationId xmlns:a16="http://schemas.microsoft.com/office/drawing/2014/main" id="{7AFF6327-15E8-22A7-16C7-E4F04A5499B1}"/>
              </a:ext>
            </a:extLst>
          </p:cNvPr>
          <p:cNvSpPr>
            <a:spLocks noGrp="1"/>
          </p:cNvSpPr>
          <p:nvPr>
            <p:ph type="ctrTitle"/>
          </p:nvPr>
        </p:nvSpPr>
        <p:spPr>
          <a:xfrm>
            <a:off x="1524000" y="1122362"/>
            <a:ext cx="9144000" cy="2900518"/>
          </a:xfrm>
        </p:spPr>
        <p:txBody>
          <a:bodyPr>
            <a:normAutofit/>
          </a:bodyPr>
          <a:lstStyle/>
          <a:p>
            <a:r>
              <a:rPr lang="en-CA" sz="5100" b="0" i="0" u="none" strike="noStrike" dirty="0">
                <a:solidFill>
                  <a:srgbClr val="FFFFFF"/>
                </a:solidFill>
                <a:effectLst/>
                <a:latin typeface="Palatino Linotype" panose="02040502050505030304" pitchFamily="18" charset="0"/>
              </a:rPr>
              <a:t>Canadian National Consortium of the International Center for Academic Integrity </a:t>
            </a:r>
            <a:endParaRPr lang="en-US" sz="5100" dirty="0">
              <a:solidFill>
                <a:srgbClr val="FFFFFF"/>
              </a:solidFill>
              <a:latin typeface="Palatino Linotype" panose="02040502050505030304" pitchFamily="18" charset="0"/>
            </a:endParaRPr>
          </a:p>
        </p:txBody>
      </p:sp>
      <p:sp>
        <p:nvSpPr>
          <p:cNvPr id="3" name="Subtitle 2">
            <a:extLst>
              <a:ext uri="{FF2B5EF4-FFF2-40B4-BE49-F238E27FC236}">
                <a16:creationId xmlns:a16="http://schemas.microsoft.com/office/drawing/2014/main" id="{7A182BCE-763A-91BF-3524-D4B3F2CD0021}"/>
              </a:ext>
            </a:extLst>
          </p:cNvPr>
          <p:cNvSpPr>
            <a:spLocks noGrp="1"/>
          </p:cNvSpPr>
          <p:nvPr>
            <p:ph type="subTitle" idx="1"/>
          </p:nvPr>
        </p:nvSpPr>
        <p:spPr>
          <a:xfrm>
            <a:off x="1524000" y="4159404"/>
            <a:ext cx="9144000" cy="1098395"/>
          </a:xfrm>
        </p:spPr>
        <p:txBody>
          <a:bodyPr>
            <a:normAutofit/>
          </a:bodyPr>
          <a:lstStyle/>
          <a:p>
            <a:r>
              <a:rPr lang="en-US" sz="1700" dirty="0">
                <a:solidFill>
                  <a:srgbClr val="FFFFFF"/>
                </a:solidFill>
                <a:latin typeface="Palatino Linotype" panose="02040502050505030304" pitchFamily="18" charset="0"/>
              </a:rPr>
              <a:t>ICAI Canada</a:t>
            </a:r>
          </a:p>
          <a:p>
            <a:r>
              <a:rPr lang="en-US" sz="1700" dirty="0">
                <a:solidFill>
                  <a:srgbClr val="FFFFFF"/>
                </a:solidFill>
                <a:latin typeface="Palatino Linotype" panose="02040502050505030304" pitchFamily="18" charset="0"/>
              </a:rPr>
              <a:t>March 2023</a:t>
            </a:r>
          </a:p>
          <a:p>
            <a:r>
              <a:rPr lang="en-US" sz="1700" dirty="0">
                <a:solidFill>
                  <a:srgbClr val="FFFFFF"/>
                </a:solidFill>
                <a:latin typeface="Palatino Linotype" panose="02040502050505030304" pitchFamily="18" charset="0"/>
              </a:rPr>
              <a:t>Presentation to Canadian Consortium</a:t>
            </a:r>
          </a:p>
        </p:txBody>
      </p:sp>
    </p:spTree>
    <p:extLst>
      <p:ext uri="{BB962C8B-B14F-4D97-AF65-F5344CB8AC3E}">
        <p14:creationId xmlns:p14="http://schemas.microsoft.com/office/powerpoint/2010/main" val="35928173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52F4-735D-A8EB-0F7B-AC1E23B41ADB}"/>
              </a:ext>
            </a:extLst>
          </p:cNvPr>
          <p:cNvSpPr>
            <a:spLocks noGrp="1"/>
          </p:cNvSpPr>
          <p:nvPr>
            <p:ph type="title"/>
          </p:nvPr>
        </p:nvSpPr>
        <p:spPr>
          <a:xfrm>
            <a:off x="5214579" y="629266"/>
            <a:ext cx="6422849" cy="1676603"/>
          </a:xfrm>
        </p:spPr>
        <p:txBody>
          <a:bodyPr>
            <a:normAutofit/>
          </a:bodyPr>
          <a:lstStyle/>
          <a:p>
            <a:r>
              <a:rPr lang="en-US" b="1"/>
              <a:t>Academic Integrity in Alberta</a:t>
            </a:r>
          </a:p>
        </p:txBody>
      </p:sp>
      <p:sp>
        <p:nvSpPr>
          <p:cNvPr id="1036" name="Rectangle 103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2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anadian Provincial Flag: Alberta A vector flag for the Canadian Province of Alberta.  flag of alberta stock illustrations">
            <a:extLst>
              <a:ext uri="{FF2B5EF4-FFF2-40B4-BE49-F238E27FC236}">
                <a16:creationId xmlns:a16="http://schemas.microsoft.com/office/drawing/2014/main" id="{B54DC8E6-9AF8-DE88-0D9E-0654AF20E5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93" r="23231" b="-1"/>
          <a:stretch/>
        </p:blipFill>
        <p:spPr bwMode="auto">
          <a:xfrm>
            <a:off x="761364" y="1126084"/>
            <a:ext cx="3113280" cy="460583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5E970A-3131-5DBC-1146-A7DAD925F169}"/>
              </a:ext>
            </a:extLst>
          </p:cNvPr>
          <p:cNvSpPr>
            <a:spLocks noGrp="1"/>
          </p:cNvSpPr>
          <p:nvPr>
            <p:ph idx="1"/>
          </p:nvPr>
        </p:nvSpPr>
        <p:spPr>
          <a:xfrm>
            <a:off x="5214581" y="2438400"/>
            <a:ext cx="6422848" cy="3785419"/>
          </a:xfrm>
        </p:spPr>
        <p:txBody>
          <a:bodyPr>
            <a:normAutofit/>
          </a:bodyPr>
          <a:lstStyle/>
          <a:p>
            <a:pPr marL="0" indent="0">
              <a:buNone/>
            </a:pPr>
            <a:r>
              <a:rPr lang="en-US" sz="2000"/>
              <a:t>Leeanne Morrow</a:t>
            </a:r>
          </a:p>
          <a:p>
            <a:pPr marL="0" indent="0">
              <a:buNone/>
            </a:pPr>
            <a:endParaRPr lang="en-US" sz="2000"/>
          </a:p>
        </p:txBody>
      </p:sp>
    </p:spTree>
    <p:extLst>
      <p:ext uri="{BB962C8B-B14F-4D97-AF65-F5344CB8AC3E}">
        <p14:creationId xmlns:p14="http://schemas.microsoft.com/office/powerpoint/2010/main" val="116067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lag, Manitoba, Red Ensign, Coat Of Arms">
            <a:extLst>
              <a:ext uri="{FF2B5EF4-FFF2-40B4-BE49-F238E27FC236}">
                <a16:creationId xmlns:a16="http://schemas.microsoft.com/office/drawing/2014/main" id="{A2F74C1B-87EB-04FB-9AB0-7934C71C9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C9C59-5A76-AF39-BF2D-F65977BE194D}"/>
              </a:ext>
            </a:extLst>
          </p:cNvPr>
          <p:cNvSpPr>
            <a:spLocks noGrp="1"/>
          </p:cNvSpPr>
          <p:nvPr>
            <p:ph type="title"/>
          </p:nvPr>
        </p:nvSpPr>
        <p:spPr>
          <a:xfrm>
            <a:off x="594804" y="640263"/>
            <a:ext cx="6619811" cy="1344975"/>
          </a:xfrm>
        </p:spPr>
        <p:txBody>
          <a:bodyPr>
            <a:normAutofit/>
          </a:bodyPr>
          <a:lstStyle/>
          <a:p>
            <a:br>
              <a:rPr lang="en-US" sz="2800"/>
            </a:br>
            <a:br>
              <a:rPr lang="en-US" sz="2800"/>
            </a:br>
            <a:r>
              <a:rPr lang="en-US" sz="2800" b="1"/>
              <a:t>Academic Integrity in Manitoba</a:t>
            </a:r>
          </a:p>
        </p:txBody>
      </p:sp>
      <p:sp>
        <p:nvSpPr>
          <p:cNvPr id="1030" name="Content Placeholder 1029">
            <a:extLst>
              <a:ext uri="{FF2B5EF4-FFF2-40B4-BE49-F238E27FC236}">
                <a16:creationId xmlns:a16="http://schemas.microsoft.com/office/drawing/2014/main" id="{06751F66-3B59-BE88-1AA3-6FD2628E01B4}"/>
              </a:ext>
            </a:extLst>
          </p:cNvPr>
          <p:cNvSpPr>
            <a:spLocks noGrp="1"/>
          </p:cNvSpPr>
          <p:nvPr>
            <p:ph idx="1"/>
          </p:nvPr>
        </p:nvSpPr>
        <p:spPr>
          <a:xfrm>
            <a:off x="594109" y="2121763"/>
            <a:ext cx="6620505" cy="3773010"/>
          </a:xfrm>
        </p:spPr>
        <p:txBody>
          <a:bodyPr>
            <a:normAutofit/>
          </a:bodyPr>
          <a:lstStyle/>
          <a:p>
            <a:pPr>
              <a:buFont typeface="Arial" panose="020B0604020202020204" pitchFamily="34" charset="0"/>
              <a:buChar char="•"/>
            </a:pPr>
            <a:r>
              <a:rPr lang="en-CA" sz="2200" b="0" i="0">
                <a:effectLst/>
                <a:latin typeface="Calibri" panose="020F0502020204030204" pitchFamily="34" charset="0"/>
              </a:rPr>
              <a:t>Manitoba Academic Integrity Network (MAIN) meets monthly</a:t>
            </a:r>
          </a:p>
          <a:p>
            <a:pPr lvl="1"/>
            <a:r>
              <a:rPr lang="en-CA" sz="2200" b="0" i="0">
                <a:effectLst/>
                <a:latin typeface="Calibri" panose="020F0502020204030204" pitchFamily="34" charset="0"/>
              </a:rPr>
              <a:t>2</a:t>
            </a:r>
            <a:r>
              <a:rPr lang="en-CA" sz="2200" b="0" i="0" baseline="30000">
                <a:effectLst/>
                <a:latin typeface="Calibri" panose="020F0502020204030204" pitchFamily="34" charset="0"/>
              </a:rPr>
              <a:t>nd</a:t>
            </a:r>
            <a:r>
              <a:rPr lang="en-CA" sz="2200" b="0" i="0">
                <a:effectLst/>
                <a:latin typeface="Calibri" panose="020F0502020204030204" pitchFamily="34" charset="0"/>
              </a:rPr>
              <a:t> year of MAIN Speaker Series</a:t>
            </a:r>
          </a:p>
          <a:p>
            <a:pPr>
              <a:buFont typeface="Arial" panose="020B0604020202020204" pitchFamily="34" charset="0"/>
              <a:buChar char="•"/>
            </a:pPr>
            <a:r>
              <a:rPr lang="en-CA" sz="2200" b="0" i="0">
                <a:effectLst/>
                <a:latin typeface="Calibri" panose="020F0502020204030204" pitchFamily="34" charset="0"/>
              </a:rPr>
              <a:t>Our annual event is AIIIM (on 7</a:t>
            </a:r>
            <a:r>
              <a:rPr lang="en-CA" sz="2200" b="0" i="0" baseline="30000">
                <a:effectLst/>
                <a:latin typeface="Calibri" panose="020F0502020204030204" pitchFamily="34" charset="0"/>
              </a:rPr>
              <a:t>th</a:t>
            </a:r>
            <a:r>
              <a:rPr lang="en-CA" sz="2200" b="0" i="0">
                <a:effectLst/>
                <a:latin typeface="Calibri" panose="020F0502020204030204" pitchFamily="34" charset="0"/>
              </a:rPr>
              <a:t> year now)</a:t>
            </a:r>
          </a:p>
          <a:p>
            <a:pPr>
              <a:buFont typeface="Arial" panose="020B0604020202020204" pitchFamily="34" charset="0"/>
              <a:buChar char="•"/>
            </a:pPr>
            <a:r>
              <a:rPr lang="en-CA" sz="2200" b="0" i="0">
                <a:effectLst/>
                <a:latin typeface="Calibri" panose="020F0502020204030204" pitchFamily="34" charset="0"/>
              </a:rPr>
              <a:t>Members work on individual or collaborative initiatives at their respective institutions daily</a:t>
            </a:r>
          </a:p>
          <a:p>
            <a:pPr>
              <a:buFont typeface="Arial" panose="020B0604020202020204" pitchFamily="34" charset="0"/>
              <a:buChar char="•"/>
            </a:pPr>
            <a:r>
              <a:rPr lang="en-CA" sz="2200" b="0" i="0">
                <a:effectLst/>
                <a:latin typeface="Calibri" panose="020F0502020204030204" pitchFamily="34" charset="0"/>
              </a:rPr>
              <a:t>Many members also participate in weekly Integrity Hour online CoP</a:t>
            </a:r>
          </a:p>
          <a:p>
            <a:pPr>
              <a:buFont typeface="Arial" panose="020B0604020202020204" pitchFamily="34" charset="0"/>
              <a:buChar char="•"/>
            </a:pPr>
            <a:r>
              <a:rPr lang="en-CA" sz="2200" b="0" i="0">
                <a:effectLst/>
                <a:latin typeface="Calibri" panose="020F0502020204030204" pitchFamily="34" charset="0"/>
              </a:rPr>
              <a:t>Members also work together annually at ICAI and during Integrity Week in October</a:t>
            </a:r>
          </a:p>
          <a:p>
            <a:endParaRPr lang="en-US" sz="2200"/>
          </a:p>
        </p:txBody>
      </p:sp>
    </p:spTree>
    <p:extLst>
      <p:ext uri="{BB962C8B-B14F-4D97-AF65-F5344CB8AC3E}">
        <p14:creationId xmlns:p14="http://schemas.microsoft.com/office/powerpoint/2010/main" val="135582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09A6-987D-9807-9AD7-EC1E328C1D4C}"/>
              </a:ext>
            </a:extLst>
          </p:cNvPr>
          <p:cNvSpPr>
            <a:spLocks noGrp="1"/>
          </p:cNvSpPr>
          <p:nvPr>
            <p:ph type="title"/>
          </p:nvPr>
        </p:nvSpPr>
        <p:spPr/>
        <p:txBody>
          <a:bodyPr>
            <a:normAutofit/>
          </a:bodyPr>
          <a:lstStyle/>
          <a:p>
            <a:r>
              <a:rPr lang="en-US" b="1"/>
              <a:t>Academic Integrity in Saskatchewan</a:t>
            </a:r>
          </a:p>
        </p:txBody>
      </p:sp>
      <p:sp>
        <p:nvSpPr>
          <p:cNvPr id="5" name="Content Placeholder 4">
            <a:extLst>
              <a:ext uri="{FF2B5EF4-FFF2-40B4-BE49-F238E27FC236}">
                <a16:creationId xmlns:a16="http://schemas.microsoft.com/office/drawing/2014/main" id="{F7F7296D-4456-14B5-E0E9-172E560D6D60}"/>
              </a:ext>
            </a:extLst>
          </p:cNvPr>
          <p:cNvSpPr>
            <a:spLocks noGrp="1"/>
          </p:cNvSpPr>
          <p:nvPr>
            <p:ph sz="half" idx="2"/>
          </p:nvPr>
        </p:nvSpPr>
        <p:spPr/>
        <p:txBody>
          <a:bodyPr>
            <a:normAutofit fontScale="92500" lnSpcReduction="20000"/>
          </a:bodyPr>
          <a:lstStyle/>
          <a:p>
            <a:pPr marL="0" indent="0">
              <a:buNone/>
            </a:pPr>
            <a:endParaRPr lang="en-US"/>
          </a:p>
        </p:txBody>
      </p:sp>
      <p:pic>
        <p:nvPicPr>
          <p:cNvPr id="1026" name="Picture 2" descr="Flag of Saskatchewan Canada Flag, FFlag of Saskatchewan. saskatchewan flag stock illustrations">
            <a:extLst>
              <a:ext uri="{FF2B5EF4-FFF2-40B4-BE49-F238E27FC236}">
                <a16:creationId xmlns:a16="http://schemas.microsoft.com/office/drawing/2014/main" id="{34B73A5B-6603-0BCE-D98E-9A958B9E9B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1690688"/>
            <a:ext cx="5181600" cy="44862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C348F41-B20D-1DAC-3DE3-9AF0752997E0}"/>
              </a:ext>
            </a:extLst>
          </p:cNvPr>
          <p:cNvSpPr>
            <a:spLocks noGrp="1"/>
          </p:cNvSpPr>
          <p:nvPr>
            <p:ph sz="half" idx="1"/>
          </p:nvPr>
        </p:nvSpPr>
        <p:spPr>
          <a:xfrm>
            <a:off x="304799" y="1545771"/>
            <a:ext cx="6297881" cy="4947104"/>
          </a:xfrm>
        </p:spPr>
        <p:txBody>
          <a:bodyPr>
            <a:normAutofit fontScale="92500" lnSpcReduction="20000"/>
          </a:bodyPr>
          <a:lstStyle/>
          <a:p>
            <a:pPr marL="0" indent="0">
              <a:buNone/>
            </a:pPr>
            <a:r>
              <a:rPr lang="en-US" sz="1400"/>
              <a:t>Provincial Academic Integrity Community of Practice </a:t>
            </a:r>
          </a:p>
          <a:p>
            <a:pPr lvl="1"/>
            <a:r>
              <a:rPr lang="en-US" sz="1400"/>
              <a:t>Established in 2021 by co-leads Ann Liang (</a:t>
            </a:r>
            <a:r>
              <a:rPr lang="en-US" sz="1400" err="1"/>
              <a:t>USask</a:t>
            </a:r>
            <a:r>
              <a:rPr lang="en-US" sz="1400"/>
              <a:t>) and Tasha Maddison (</a:t>
            </a:r>
            <a:r>
              <a:rPr lang="en-US" sz="1400" err="1"/>
              <a:t>SaskPoly</a:t>
            </a:r>
            <a:r>
              <a:rPr lang="en-US" sz="1400"/>
              <a:t>).  Meet 4-6 times/year, the group may invite a presenter to lead discussion around a certain topic - other times opens discussion for the topics of shared interest </a:t>
            </a:r>
          </a:p>
          <a:p>
            <a:pPr lvl="1"/>
            <a:r>
              <a:rPr lang="en-US" sz="1400"/>
              <a:t>Members report increased concern related to misuse of new technologies and services for academic misconduct and interest in educative approaches that support academic integrity</a:t>
            </a:r>
          </a:p>
          <a:p>
            <a:pPr marL="0" indent="0">
              <a:buNone/>
            </a:pPr>
            <a:r>
              <a:rPr lang="en-US" sz="1400"/>
              <a:t>Regional College System</a:t>
            </a:r>
          </a:p>
          <a:p>
            <a:pPr lvl="1"/>
            <a:r>
              <a:rPr lang="en-US" sz="1400"/>
              <a:t>A multiple institution and distributed campus system, some report the shift to more online and virtual assessments have presented new academic misconduct concerns. </a:t>
            </a:r>
          </a:p>
          <a:p>
            <a:pPr lvl="1"/>
            <a:r>
              <a:rPr lang="en-US" sz="1400"/>
              <a:t>Colleges that broker courses for other institutions must also attend to the regulations of the home institution and what serves as sufficient evidences of academic misconduct.</a:t>
            </a:r>
          </a:p>
          <a:p>
            <a:pPr marL="0" indent="0">
              <a:buNone/>
            </a:pPr>
            <a:r>
              <a:rPr lang="en-US" sz="1400" err="1"/>
              <a:t>SaskPolytechnic</a:t>
            </a:r>
            <a:endParaRPr lang="en-US" sz="1400"/>
          </a:p>
          <a:p>
            <a:pPr lvl="1"/>
            <a:r>
              <a:rPr lang="en-US" sz="1400"/>
              <a:t>A single institution with multiple campuses, an institutional committee for academic integrity monitors trends and issues and an Academic Integrity Consultant was recently hired as part of Student Services.   </a:t>
            </a:r>
          </a:p>
          <a:p>
            <a:pPr lvl="1"/>
            <a:r>
              <a:rPr lang="en-US" sz="1400"/>
              <a:t>The teaching </a:t>
            </a:r>
            <a:r>
              <a:rPr lang="en-US" sz="1400" err="1"/>
              <a:t>centre</a:t>
            </a:r>
            <a:r>
              <a:rPr lang="en-US" sz="1400"/>
              <a:t> hosts monthly meetings of an Academic Integrity community of practice, in collaboration with library and learning technologies.</a:t>
            </a:r>
          </a:p>
          <a:p>
            <a:pPr marL="0" lvl="0" indent="0">
              <a:buNone/>
            </a:pPr>
            <a:r>
              <a:rPr lang="en-US" sz="1400"/>
              <a:t>Universities </a:t>
            </a:r>
          </a:p>
          <a:p>
            <a:pPr lvl="1"/>
            <a:r>
              <a:rPr lang="en-US" sz="1400"/>
              <a:t>University of Regina (federated with First Nations University of Canada) joined ICAI as an institutional member, created an “Academic Integrity Hub” website, and is updating policy</a:t>
            </a:r>
          </a:p>
          <a:p>
            <a:pPr lvl="1"/>
            <a:r>
              <a:rPr lang="en-US" sz="1400"/>
              <a:t>University of Saskatchewan engaged a faculty task force to identify key strategies (report forthcoming), created a new “Integrity Matters” website, and the teaching </a:t>
            </a:r>
            <a:r>
              <a:rPr lang="en-US" sz="1400" err="1"/>
              <a:t>centre</a:t>
            </a:r>
            <a:r>
              <a:rPr lang="en-US" sz="1400"/>
              <a:t> has expanded its professional learning events and resources</a:t>
            </a:r>
          </a:p>
          <a:p>
            <a:pPr marL="0" indent="0">
              <a:buNone/>
            </a:pPr>
            <a:endParaRPr lang="en-US" sz="1400"/>
          </a:p>
          <a:p>
            <a:endParaRPr lang="en-US" sz="1400"/>
          </a:p>
          <a:p>
            <a:endParaRPr lang="en-US" sz="1400"/>
          </a:p>
          <a:p>
            <a:pPr marL="0" indent="0">
              <a:buNone/>
            </a:pPr>
            <a:endParaRPr lang="en-US"/>
          </a:p>
        </p:txBody>
      </p:sp>
    </p:spTree>
    <p:extLst>
      <p:ext uri="{BB962C8B-B14F-4D97-AF65-F5344CB8AC3E}">
        <p14:creationId xmlns:p14="http://schemas.microsoft.com/office/powerpoint/2010/main" val="363664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0" name="Rectangle 2065">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Rectangle 2067">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Freeform: Shape 2069">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2DCA7F-83F3-7D8B-79B8-1B0A81315926}"/>
              </a:ext>
            </a:extLst>
          </p:cNvPr>
          <p:cNvSpPr>
            <a:spLocks noGrp="1"/>
          </p:cNvSpPr>
          <p:nvPr>
            <p:ph type="title"/>
          </p:nvPr>
        </p:nvSpPr>
        <p:spPr>
          <a:xfrm>
            <a:off x="804672" y="640263"/>
            <a:ext cx="5221266" cy="1344975"/>
          </a:xfrm>
        </p:spPr>
        <p:txBody>
          <a:bodyPr>
            <a:normAutofit/>
          </a:bodyPr>
          <a:lstStyle/>
          <a:p>
            <a:r>
              <a:rPr lang="en-US" sz="4000"/>
              <a:t>Academic Integrity in Ontario</a:t>
            </a:r>
          </a:p>
        </p:txBody>
      </p:sp>
      <p:sp>
        <p:nvSpPr>
          <p:cNvPr id="3" name="Content Placeholder 2">
            <a:extLst>
              <a:ext uri="{FF2B5EF4-FFF2-40B4-BE49-F238E27FC236}">
                <a16:creationId xmlns:a16="http://schemas.microsoft.com/office/drawing/2014/main" id="{D3FEB82E-9E9D-74E9-517B-4623E41E9DA0}"/>
              </a:ext>
            </a:extLst>
          </p:cNvPr>
          <p:cNvSpPr>
            <a:spLocks noGrp="1"/>
          </p:cNvSpPr>
          <p:nvPr>
            <p:ph idx="1"/>
          </p:nvPr>
        </p:nvSpPr>
        <p:spPr>
          <a:xfrm>
            <a:off x="804672" y="2121763"/>
            <a:ext cx="5235490" cy="3773010"/>
          </a:xfrm>
        </p:spPr>
        <p:txBody>
          <a:bodyPr>
            <a:normAutofit/>
          </a:bodyPr>
          <a:lstStyle/>
          <a:p>
            <a:pPr marL="0" indent="0">
              <a:buNone/>
            </a:pPr>
            <a:r>
              <a:rPr lang="en-CA" sz="1100" b="0" i="1">
                <a:effectLst/>
                <a:latin typeface="Calibri" panose="020F0502020204030204" pitchFamily="34" charset="0"/>
              </a:rPr>
              <a:t>Fake Degrees and Fraudulent Credentials in Higher Education-</a:t>
            </a:r>
            <a:r>
              <a:rPr lang="en-CA" sz="1100" b="1" i="1">
                <a:effectLst/>
                <a:latin typeface="Calibri" panose="020F0502020204030204" pitchFamily="34" charset="0"/>
              </a:rPr>
              <a:t>Jamie Carmichael </a:t>
            </a:r>
            <a:r>
              <a:rPr lang="en-CA" sz="1100" b="0" i="1">
                <a:effectLst/>
                <a:latin typeface="Calibri" panose="020F0502020204030204" pitchFamily="34" charset="0"/>
              </a:rPr>
              <a:t>&amp; Sarah Eaton</a:t>
            </a:r>
          </a:p>
          <a:p>
            <a:r>
              <a:rPr lang="en-CA" sz="1100" b="0" i="0">
                <a:effectLst/>
                <a:latin typeface="Calibri" panose="020F0502020204030204" pitchFamily="34" charset="0"/>
              </a:rPr>
              <a:t>Global information about fake degrees, diploma mills, admissions fraud, cheating on standardized tests</a:t>
            </a:r>
          </a:p>
          <a:p>
            <a:r>
              <a:rPr lang="en-CA" sz="1100" b="0" i="0">
                <a:effectLst/>
                <a:latin typeface="Calibri" panose="020F0502020204030204" pitchFamily="34" charset="0"/>
              </a:rPr>
              <a:t>discusses how to stop the proliferation of this industry</a:t>
            </a:r>
          </a:p>
          <a:p>
            <a:pPr marL="0" indent="0">
              <a:buNone/>
            </a:pPr>
            <a:r>
              <a:rPr lang="en-US" sz="1100" b="1">
                <a:latin typeface="Calibri" panose="020F0502020204030204" pitchFamily="34" charset="0"/>
              </a:rPr>
              <a:t>Algonquin College </a:t>
            </a:r>
            <a:r>
              <a:rPr lang="en-US" sz="1100">
                <a:latin typeface="Calibri" panose="020F0502020204030204" pitchFamily="34" charset="0"/>
              </a:rPr>
              <a:t>is currently doing a faculty survey focused on artificial intelligence (use in teaching practices) Sandra Larwill (</a:t>
            </a:r>
            <a:r>
              <a:rPr lang="en-US" sz="1100">
                <a:latin typeface="Calibri" panose="020F0502020204030204" pitchFamily="34" charset="0"/>
                <a:hlinkClick r:id="rId2">
                  <a:extLst>
                    <a:ext uri="{A12FA001-AC4F-418D-AE19-62706E023703}">
                      <ahyp:hlinkClr xmlns:ahyp="http://schemas.microsoft.com/office/drawing/2018/hyperlinkcolor" val="tx"/>
                    </a:ext>
                  </a:extLst>
                </a:hlinkClick>
              </a:rPr>
              <a:t>larwills@algonquincollege.com</a:t>
            </a:r>
            <a:r>
              <a:rPr lang="en-US" sz="1100">
                <a:latin typeface="Calibri" panose="020F0502020204030204" pitchFamily="34" charset="0"/>
              </a:rPr>
              <a:t> )</a:t>
            </a:r>
          </a:p>
          <a:p>
            <a:pPr marL="457200" lvl="1" indent="-412750">
              <a:buNone/>
            </a:pPr>
            <a:r>
              <a:rPr lang="en-US" sz="1100" b="1">
                <a:latin typeface="Calibri" panose="020F0502020204030204" pitchFamily="34" charset="0"/>
              </a:rPr>
              <a:t>AICO</a:t>
            </a:r>
            <a:r>
              <a:rPr lang="en-US" sz="1100">
                <a:latin typeface="Calibri" panose="020F0502020204030204" pitchFamily="34" charset="0"/>
              </a:rPr>
              <a:t> </a:t>
            </a:r>
          </a:p>
          <a:p>
            <a:pPr marL="457200" lvl="1" indent="-412750"/>
            <a:r>
              <a:rPr lang="en-US" sz="1100">
                <a:latin typeface="Calibri" panose="020F0502020204030204" pitchFamily="34" charset="0"/>
              </a:rPr>
              <a:t>Work Group created a sheet for faculty about artificial intelligence &amp; academic integrity (Creative Commons License)</a:t>
            </a:r>
          </a:p>
          <a:p>
            <a:pPr marL="457200" lvl="1" indent="-412750"/>
            <a:r>
              <a:rPr lang="en-US" sz="1100">
                <a:latin typeface="Calibri" panose="020F0502020204030204" pitchFamily="34" charset="0"/>
              </a:rPr>
              <a:t>Academic Integrity Hours continue with participation between 20-30 people</a:t>
            </a:r>
          </a:p>
          <a:p>
            <a:pPr marL="457200" lvl="1" indent="-412750"/>
            <a:r>
              <a:rPr lang="en-US" sz="1100">
                <a:latin typeface="Calibri" panose="020F0502020204030204" pitchFamily="34" charset="0"/>
              </a:rPr>
              <a:t>Looking at revising terms of reference – work will be completed in spring</a:t>
            </a:r>
          </a:p>
          <a:p>
            <a:pPr marL="457200" lvl="1" indent="-412750"/>
            <a:r>
              <a:rPr lang="en-US" sz="1100">
                <a:latin typeface="Calibri" panose="020F0502020204030204" pitchFamily="34" charset="0"/>
              </a:rPr>
              <a:t>New executive taking over in spring</a:t>
            </a:r>
          </a:p>
          <a:p>
            <a:pPr marL="457200" lvl="1" indent="-412750">
              <a:buNone/>
            </a:pPr>
            <a:r>
              <a:rPr lang="en-US" sz="1100" b="1">
                <a:latin typeface="Calibri" panose="020F0502020204030204" pitchFamily="34" charset="0"/>
              </a:rPr>
              <a:t>Conestoga College</a:t>
            </a:r>
          </a:p>
          <a:p>
            <a:r>
              <a:rPr lang="en-CA" sz="1100" b="0" i="0">
                <a:effectLst/>
                <a:latin typeface="Calibri" panose="020F0502020204030204" pitchFamily="34" charset="0"/>
              </a:rPr>
              <a:t>conducted an all-faculty survey (N=989) 40% response rate </a:t>
            </a:r>
          </a:p>
          <a:p>
            <a:r>
              <a:rPr lang="en-CA" sz="1100" b="0" i="0">
                <a:effectLst/>
                <a:latin typeface="Calibri" panose="020F0502020204030204" pitchFamily="34" charset="0"/>
              </a:rPr>
              <a:t>first focus will be on barriers faculty experience &amp; the impact of emotions while navigating academic integrity violations. </a:t>
            </a:r>
          </a:p>
          <a:p>
            <a:pPr marL="457200" lvl="1" indent="-412750">
              <a:buNone/>
            </a:pPr>
            <a:endParaRPr lang="en-CA" sz="1100">
              <a:latin typeface="Calibri" panose="020F0502020204030204" pitchFamily="34" charset="0"/>
            </a:endParaRPr>
          </a:p>
        </p:txBody>
      </p:sp>
      <p:pic>
        <p:nvPicPr>
          <p:cNvPr id="5" name="Picture 4" descr="Text&#10;&#10;Description automatically generated">
            <a:extLst>
              <a:ext uri="{FF2B5EF4-FFF2-40B4-BE49-F238E27FC236}">
                <a16:creationId xmlns:a16="http://schemas.microsoft.com/office/drawing/2014/main" id="{493D2B20-E54F-12D2-25CC-51566C98C621}"/>
              </a:ext>
            </a:extLst>
          </p:cNvPr>
          <p:cNvPicPr>
            <a:picLocks noChangeAspect="1"/>
          </p:cNvPicPr>
          <p:nvPr/>
        </p:nvPicPr>
        <p:blipFill rotWithShape="1">
          <a:blip r:embed="rId3"/>
          <a:srcRect r="4078"/>
          <a:stretch/>
        </p:blipFill>
        <p:spPr>
          <a:xfrm>
            <a:off x="7021741" y="484632"/>
            <a:ext cx="1641095" cy="2770632"/>
          </a:xfrm>
          <a:prstGeom prst="rect">
            <a:avLst/>
          </a:prstGeom>
        </p:spPr>
      </p:pic>
      <p:pic>
        <p:nvPicPr>
          <p:cNvPr id="2050" name="Picture 2" descr="Flag, Ontario, Canada, Red Ensign">
            <a:extLst>
              <a:ext uri="{FF2B5EF4-FFF2-40B4-BE49-F238E27FC236}">
                <a16:creationId xmlns:a16="http://schemas.microsoft.com/office/drawing/2014/main" id="{F79699F5-CA9F-4619-37D9-A7E56F73B2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21741" y="3661387"/>
            <a:ext cx="4684864" cy="234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14411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2FDD-5C88-DD62-EAA9-85F6923B8C59}"/>
              </a:ext>
            </a:extLst>
          </p:cNvPr>
          <p:cNvSpPr>
            <a:spLocks noGrp="1"/>
          </p:cNvSpPr>
          <p:nvPr>
            <p:ph type="title"/>
          </p:nvPr>
        </p:nvSpPr>
        <p:spPr>
          <a:xfrm>
            <a:off x="648929" y="629266"/>
            <a:ext cx="3505495" cy="1622321"/>
          </a:xfrm>
        </p:spPr>
        <p:txBody>
          <a:bodyPr>
            <a:normAutofit/>
          </a:bodyPr>
          <a:lstStyle/>
          <a:p>
            <a:r>
              <a:rPr lang="en-US" sz="3700" b="1" dirty="0"/>
              <a:t>Academic Integrity Québec</a:t>
            </a:r>
          </a:p>
        </p:txBody>
      </p:sp>
      <p:sp>
        <p:nvSpPr>
          <p:cNvPr id="3" name="Content Placeholder 2">
            <a:extLst>
              <a:ext uri="{FF2B5EF4-FFF2-40B4-BE49-F238E27FC236}">
                <a16:creationId xmlns:a16="http://schemas.microsoft.com/office/drawing/2014/main" id="{94B81379-8401-886E-17A0-1C7A91B4DA55}"/>
              </a:ext>
            </a:extLst>
          </p:cNvPr>
          <p:cNvSpPr>
            <a:spLocks noGrp="1"/>
          </p:cNvSpPr>
          <p:nvPr>
            <p:ph idx="1"/>
          </p:nvPr>
        </p:nvSpPr>
        <p:spPr>
          <a:xfrm>
            <a:off x="648931" y="2438400"/>
            <a:ext cx="3505494" cy="3785419"/>
          </a:xfrm>
        </p:spPr>
        <p:txBody>
          <a:bodyPr>
            <a:normAutofit/>
          </a:bodyPr>
          <a:lstStyle/>
          <a:p>
            <a:pPr marL="0" indent="0">
              <a:buNone/>
            </a:pPr>
            <a:r>
              <a:rPr lang="en-US" sz="2000" dirty="0"/>
              <a:t>Martine Peters </a:t>
            </a:r>
          </a:p>
        </p:txBody>
      </p:sp>
      <p:sp>
        <p:nvSpPr>
          <p:cNvPr id="2055" name="Rectangle 20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Flag, Quebec, Fleurdelise">
            <a:extLst>
              <a:ext uri="{FF2B5EF4-FFF2-40B4-BE49-F238E27FC236}">
                <a16:creationId xmlns:a16="http://schemas.microsoft.com/office/drawing/2014/main" id="{69A4734C-A491-B8D5-61B2-9789F5CE03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18426"/>
            <a:ext cx="6019331" cy="401790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21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AB9DDE-998C-261B-BC42-2C0878827B40}"/>
              </a:ext>
            </a:extLst>
          </p:cNvPr>
          <p:cNvSpPr>
            <a:spLocks noGrp="1"/>
          </p:cNvSpPr>
          <p:nvPr>
            <p:ph type="title"/>
          </p:nvPr>
        </p:nvSpPr>
        <p:spPr>
          <a:xfrm>
            <a:off x="572493" y="238539"/>
            <a:ext cx="11018520" cy="1434415"/>
          </a:xfrm>
        </p:spPr>
        <p:txBody>
          <a:bodyPr anchor="b">
            <a:normAutofit/>
          </a:bodyPr>
          <a:lstStyle/>
          <a:p>
            <a:r>
              <a:rPr lang="en-US" sz="5400" dirty="0">
                <a:latin typeface="Palatino Linotype" panose="02040502050505030304" pitchFamily="18" charset="0"/>
              </a:rPr>
              <a:t>Academic Integrity in Nova Scotia</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7B28C28-D12C-C33B-6CC0-E46CA2B6E62E}"/>
              </a:ext>
            </a:extLst>
          </p:cNvPr>
          <p:cNvSpPr>
            <a:spLocks noGrp="1"/>
          </p:cNvSpPr>
          <p:nvPr>
            <p:ph idx="1"/>
          </p:nvPr>
        </p:nvSpPr>
        <p:spPr>
          <a:xfrm>
            <a:off x="572493" y="2071316"/>
            <a:ext cx="6713552" cy="4119172"/>
          </a:xfrm>
        </p:spPr>
        <p:txBody>
          <a:bodyPr anchor="t">
            <a:normAutofit/>
          </a:bodyPr>
          <a:lstStyle/>
          <a:p>
            <a:pPr marL="0" indent="0">
              <a:buNone/>
            </a:pPr>
            <a:r>
              <a:rPr lang="en-CA" sz="2000" b="0" i="0" dirty="0">
                <a:effectLst/>
                <a:latin typeface="Palatino Linotype" panose="02040502050505030304" pitchFamily="18" charset="0"/>
              </a:rPr>
              <a:t>Brian </a:t>
            </a:r>
            <a:r>
              <a:rPr lang="en-CA" sz="2000" b="0" i="0" dirty="0" err="1">
                <a:effectLst/>
                <a:latin typeface="Palatino Linotype" panose="02040502050505030304" pitchFamily="18" charset="0"/>
              </a:rPr>
              <a:t>Hotson</a:t>
            </a:r>
            <a:r>
              <a:rPr lang="en-CA" sz="2000" b="0" i="0" dirty="0">
                <a:effectLst/>
                <a:latin typeface="Palatino Linotype" panose="02040502050505030304" pitchFamily="18" charset="0"/>
              </a:rPr>
              <a:t>, in affiliation with our Dalhousie University’s Faculty of Open Learning and Career development, has been managing a project to build a curriculum took for faculty members to help better approach the challenge of academic integrity issues involving international students. We are currently at the internal data-collection stage of this project, which involves surveys and focus groups.</a:t>
            </a:r>
          </a:p>
          <a:p>
            <a:pPr marL="0" indent="0">
              <a:buNone/>
            </a:pPr>
            <a:r>
              <a:rPr lang="en-CA" sz="2000" b="0" i="0" dirty="0">
                <a:effectLst/>
                <a:latin typeface="Palatino Linotype" panose="02040502050505030304" pitchFamily="18" charset="0"/>
              </a:rPr>
              <a:t>Dalhousie will be holding a round-table on </a:t>
            </a:r>
            <a:r>
              <a:rPr lang="en-CA" sz="2000" b="0" i="0" dirty="0" err="1">
                <a:effectLst/>
                <a:latin typeface="Palatino Linotype" panose="02040502050505030304" pitchFamily="18" charset="0"/>
              </a:rPr>
              <a:t>ChatGPT</a:t>
            </a:r>
            <a:r>
              <a:rPr lang="en-CA" sz="2000" b="0" i="0" dirty="0">
                <a:effectLst/>
                <a:latin typeface="Palatino Linotype" panose="02040502050505030304" pitchFamily="18" charset="0"/>
              </a:rPr>
              <a:t> in March.</a:t>
            </a:r>
          </a:p>
          <a:p>
            <a:pPr marL="0" indent="0">
              <a:buNone/>
            </a:pPr>
            <a:r>
              <a:rPr lang="en-CA" sz="2000" b="0" i="0" dirty="0">
                <a:effectLst/>
                <a:latin typeface="Palatino Linotype" panose="02040502050505030304" pitchFamily="18" charset="0"/>
              </a:rPr>
              <a:t>Academics and administrators from Nova Scotia participated in a symposium on contract cheating hosted by St. Mary’s University in May 2022.</a:t>
            </a:r>
          </a:p>
          <a:p>
            <a:endParaRPr lang="en-US" sz="2000" dirty="0"/>
          </a:p>
        </p:txBody>
      </p:sp>
      <p:pic>
        <p:nvPicPr>
          <p:cNvPr id="1026" name="Picture 2" descr="Nova Scotia, Flag, Official, Province">
            <a:extLst>
              <a:ext uri="{FF2B5EF4-FFF2-40B4-BE49-F238E27FC236}">
                <a16:creationId xmlns:a16="http://schemas.microsoft.com/office/drawing/2014/main" id="{EF617E63-9436-1C0F-F2B6-1A3286381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23" r="16961"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8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maple leaf&#10;&#10;Description automatically generated with medium confidence">
            <a:extLst>
              <a:ext uri="{FF2B5EF4-FFF2-40B4-BE49-F238E27FC236}">
                <a16:creationId xmlns:a16="http://schemas.microsoft.com/office/drawing/2014/main" id="{FE2B16C0-F256-83CF-7669-E4A49881B356}"/>
              </a:ext>
            </a:extLst>
          </p:cNvPr>
          <p:cNvPicPr>
            <a:picLocks noChangeAspect="1"/>
          </p:cNvPicPr>
          <p:nvPr/>
        </p:nvPicPr>
        <p:blipFill rotWithShape="1">
          <a:blip r:embed="rId2"/>
          <a:srcRect l="3978" r="2259"/>
          <a:stretch/>
        </p:blipFill>
        <p:spPr>
          <a:xfrm>
            <a:off x="2522358" y="365125"/>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696165-658A-DDB6-2FB7-6C95FEF7D65E}"/>
              </a:ext>
            </a:extLst>
          </p:cNvPr>
          <p:cNvSpPr>
            <a:spLocks noGrp="1"/>
          </p:cNvSpPr>
          <p:nvPr>
            <p:ph type="title"/>
          </p:nvPr>
        </p:nvSpPr>
        <p:spPr>
          <a:xfrm>
            <a:off x="631767" y="365125"/>
            <a:ext cx="4763193" cy="1899912"/>
          </a:xfrm>
        </p:spPr>
        <p:txBody>
          <a:bodyPr>
            <a:noAutofit/>
          </a:bodyPr>
          <a:lstStyle/>
          <a:p>
            <a:r>
              <a:rPr lang="en-US" sz="3600" b="1">
                <a:latin typeface="Palatino Linotype" panose="02040502050505030304" pitchFamily="18" charset="0"/>
              </a:rPr>
              <a:t>Small Group Discussions (Regions/Provinces)</a:t>
            </a:r>
          </a:p>
        </p:txBody>
      </p:sp>
      <p:sp>
        <p:nvSpPr>
          <p:cNvPr id="6" name="Content Placeholder 5">
            <a:extLst>
              <a:ext uri="{FF2B5EF4-FFF2-40B4-BE49-F238E27FC236}">
                <a16:creationId xmlns:a16="http://schemas.microsoft.com/office/drawing/2014/main" id="{C4A1002C-8F04-C73E-F444-AD9A40FE2F36}"/>
              </a:ext>
            </a:extLst>
          </p:cNvPr>
          <p:cNvSpPr>
            <a:spLocks noGrp="1"/>
          </p:cNvSpPr>
          <p:nvPr>
            <p:ph idx="1"/>
          </p:nvPr>
        </p:nvSpPr>
        <p:spPr>
          <a:xfrm>
            <a:off x="838200" y="2434201"/>
            <a:ext cx="3822189" cy="3742762"/>
          </a:xfrm>
        </p:spPr>
        <p:txBody>
          <a:bodyPr>
            <a:normAutofit lnSpcReduction="10000"/>
          </a:bodyPr>
          <a:lstStyle/>
          <a:p>
            <a:r>
              <a:rPr lang="en-US" sz="3600">
                <a:latin typeface="Palatino Linotype" panose="02040502050505030304" pitchFamily="18" charset="0"/>
              </a:rPr>
              <a:t>Opportunity to have discussion with colleagues about common interests, best practices, new challenges………..</a:t>
            </a:r>
          </a:p>
        </p:txBody>
      </p:sp>
    </p:spTree>
    <p:extLst>
      <p:ext uri="{BB962C8B-B14F-4D97-AF65-F5344CB8AC3E}">
        <p14:creationId xmlns:p14="http://schemas.microsoft.com/office/powerpoint/2010/main" val="41967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04138FAF-1261-A253-F47C-E5D33F72B17C}"/>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6000" b="1">
                <a:latin typeface="Palatino Linotype" panose="02040502050505030304" pitchFamily="18" charset="0"/>
              </a:rPr>
              <a:t>Break </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4" descr="A red maple leaf&#10;&#10;Description automatically generated with medium confidence">
            <a:extLst>
              <a:ext uri="{FF2B5EF4-FFF2-40B4-BE49-F238E27FC236}">
                <a16:creationId xmlns:a16="http://schemas.microsoft.com/office/drawing/2014/main" id="{29F17632-CBB0-092D-8910-112D87BD8945}"/>
              </a:ext>
            </a:extLst>
          </p:cNvPr>
          <p:cNvPicPr>
            <a:picLocks noChangeAspect="1"/>
          </p:cNvPicPr>
          <p:nvPr/>
        </p:nvPicPr>
        <p:blipFill rotWithShape="1">
          <a:blip r:embed="rId2"/>
          <a:srcRect l="2557" r="839"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66287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7596E4-9A55-1E67-1582-9376589C0E30}"/>
              </a:ext>
            </a:extLst>
          </p:cNvPr>
          <p:cNvSpPr>
            <a:spLocks noGrp="1"/>
          </p:cNvSpPr>
          <p:nvPr>
            <p:ph type="title"/>
          </p:nvPr>
        </p:nvSpPr>
        <p:spPr>
          <a:xfrm>
            <a:off x="4965430" y="629268"/>
            <a:ext cx="6586491" cy="1286160"/>
          </a:xfrm>
        </p:spPr>
        <p:txBody>
          <a:bodyPr anchor="b">
            <a:normAutofit/>
          </a:bodyPr>
          <a:lstStyle/>
          <a:p>
            <a:r>
              <a:rPr lang="en-US" sz="4100" b="1" dirty="0"/>
              <a:t>Transition to Back In-Person Teaching &amp; Learning</a:t>
            </a:r>
          </a:p>
        </p:txBody>
      </p:sp>
      <p:sp>
        <p:nvSpPr>
          <p:cNvPr id="4" name="Content Placeholder 3">
            <a:extLst>
              <a:ext uri="{FF2B5EF4-FFF2-40B4-BE49-F238E27FC236}">
                <a16:creationId xmlns:a16="http://schemas.microsoft.com/office/drawing/2014/main" id="{EFFC2A21-2BA2-EF8A-BE0D-CA7A73BFD0CB}"/>
              </a:ext>
            </a:extLst>
          </p:cNvPr>
          <p:cNvSpPr>
            <a:spLocks noGrp="1"/>
          </p:cNvSpPr>
          <p:nvPr>
            <p:ph idx="1"/>
          </p:nvPr>
        </p:nvSpPr>
        <p:spPr>
          <a:xfrm>
            <a:off x="4965431" y="2438400"/>
            <a:ext cx="6586489" cy="3785419"/>
          </a:xfrm>
        </p:spPr>
        <p:txBody>
          <a:bodyPr>
            <a:normAutofit/>
          </a:bodyPr>
          <a:lstStyle/>
          <a:p>
            <a:pPr marL="0" indent="0">
              <a:buNone/>
            </a:pPr>
            <a:r>
              <a:rPr lang="en-US" sz="4000" dirty="0"/>
              <a:t>Moderator Leanne Morrow</a:t>
            </a:r>
          </a:p>
          <a:p>
            <a:pPr marL="0" indent="0">
              <a:buNone/>
            </a:pPr>
            <a:r>
              <a:rPr lang="en-US" sz="4000" dirty="0"/>
              <a:t>Guest Speakers</a:t>
            </a:r>
          </a:p>
          <a:p>
            <a:r>
              <a:rPr lang="en-US" sz="4000" dirty="0"/>
              <a:t>Elaine Khoo (U of T)</a:t>
            </a:r>
          </a:p>
          <a:p>
            <a:r>
              <a:rPr lang="en-US" sz="4000" dirty="0"/>
              <a:t>Allyson Miller (TMU)</a:t>
            </a:r>
          </a:p>
        </p:txBody>
      </p:sp>
      <p:pic>
        <p:nvPicPr>
          <p:cNvPr id="5" name="Picture 4" descr="A red maple leaf&#10;&#10;Description automatically generated with medium confidence">
            <a:extLst>
              <a:ext uri="{FF2B5EF4-FFF2-40B4-BE49-F238E27FC236}">
                <a16:creationId xmlns:a16="http://schemas.microsoft.com/office/drawing/2014/main" id="{4A49B8D7-18E3-B80E-E9D9-5D39098BF1F4}"/>
              </a:ext>
            </a:extLst>
          </p:cNvPr>
          <p:cNvPicPr>
            <a:picLocks noChangeAspect="1"/>
          </p:cNvPicPr>
          <p:nvPr/>
        </p:nvPicPr>
        <p:blipFill rotWithShape="1">
          <a:blip r:embed="rId2"/>
          <a:srcRect l="28384" r="26666"/>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39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90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AA86F6-2683-41B3-5CE0-C8FC7917BAF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b="1" dirty="0"/>
              <a:t>Lunch -- Networking</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red maple leaf&#10;&#10;Description automatically generated with medium confidence">
            <a:extLst>
              <a:ext uri="{FF2B5EF4-FFF2-40B4-BE49-F238E27FC236}">
                <a16:creationId xmlns:a16="http://schemas.microsoft.com/office/drawing/2014/main" id="{C06DDCBA-D0BA-C683-0A29-CC51DF7EBFAA}"/>
              </a:ext>
            </a:extLst>
          </p:cNvPr>
          <p:cNvPicPr>
            <a:picLocks noChangeAspect="1"/>
          </p:cNvPicPr>
          <p:nvPr/>
        </p:nvPicPr>
        <p:blipFill rotWithShape="1">
          <a:blip r:embed="rId2"/>
          <a:srcRect l="16783" r="1506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8868344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5796798-D7D8-F22F-D238-AF25B7FE2625}"/>
              </a:ext>
            </a:extLst>
          </p:cNvPr>
          <p:cNvSpPr>
            <a:spLocks noGrp="1"/>
          </p:cNvSpPr>
          <p:nvPr>
            <p:ph type="title"/>
          </p:nvPr>
        </p:nvSpPr>
        <p:spPr>
          <a:xfrm>
            <a:off x="838201" y="643467"/>
            <a:ext cx="3888526" cy="1800526"/>
          </a:xfrm>
        </p:spPr>
        <p:txBody>
          <a:bodyPr>
            <a:normAutofit/>
          </a:bodyPr>
          <a:lstStyle/>
          <a:p>
            <a:r>
              <a:rPr lang="en-US" sz="3700" b="1" dirty="0"/>
              <a:t>Land Acknowledgement</a:t>
            </a:r>
          </a:p>
        </p:txBody>
      </p:sp>
      <p:sp>
        <p:nvSpPr>
          <p:cNvPr id="3" name="Content Placeholder 2">
            <a:extLst>
              <a:ext uri="{FF2B5EF4-FFF2-40B4-BE49-F238E27FC236}">
                <a16:creationId xmlns:a16="http://schemas.microsoft.com/office/drawing/2014/main" id="{27226AB3-8A80-B94E-5585-88EA63B93B55}"/>
              </a:ext>
            </a:extLst>
          </p:cNvPr>
          <p:cNvSpPr>
            <a:spLocks noGrp="1"/>
          </p:cNvSpPr>
          <p:nvPr>
            <p:ph idx="1"/>
          </p:nvPr>
        </p:nvSpPr>
        <p:spPr>
          <a:xfrm>
            <a:off x="838201" y="2623381"/>
            <a:ext cx="3888528" cy="3553581"/>
          </a:xfrm>
        </p:spPr>
        <p:txBody>
          <a:bodyPr>
            <a:normAutofit/>
          </a:bodyPr>
          <a:lstStyle/>
          <a:p>
            <a:pPr marL="0" indent="0">
              <a:buNone/>
            </a:pPr>
            <a:r>
              <a:rPr lang="en-CA" sz="2000" b="0" i="0" dirty="0">
                <a:effectLst/>
                <a:latin typeface="BentonSansRegular"/>
              </a:rPr>
              <a:t>The location we are meeting from today is the </a:t>
            </a:r>
            <a:r>
              <a:rPr lang="en-CA" sz="2000" dirty="0">
                <a:latin typeface="BentonSansRegular"/>
              </a:rPr>
              <a:t>ancestral territory of the </a:t>
            </a:r>
            <a:r>
              <a:rPr lang="en-CA" sz="2000" b="0" i="0" dirty="0">
                <a:effectLst/>
                <a:latin typeface="BentonSansRegular"/>
              </a:rPr>
              <a:t>Miami, Potawatomi, and Shawnee people. It is important for us to acknowledge and thank these </a:t>
            </a:r>
            <a:r>
              <a:rPr lang="en-CA" sz="2000" dirty="0">
                <a:latin typeface="BentonSansRegular"/>
              </a:rPr>
              <a:t>original custodians of this land. This land acknowledgement is intended to be a sign of respect to all those who went before us.</a:t>
            </a:r>
            <a:endParaRPr lang="en-US" sz="2000" dirty="0"/>
          </a:p>
        </p:txBody>
      </p:sp>
      <p:pic>
        <p:nvPicPr>
          <p:cNvPr id="4" name="Picture 3" descr="A red maple leaf&#10;&#10;Description automatically generated with medium confidence">
            <a:extLst>
              <a:ext uri="{FF2B5EF4-FFF2-40B4-BE49-F238E27FC236}">
                <a16:creationId xmlns:a16="http://schemas.microsoft.com/office/drawing/2014/main" id="{7B998C3B-61CC-178D-ACBC-256F5BFD76B5}"/>
              </a:ext>
            </a:extLst>
          </p:cNvPr>
          <p:cNvPicPr>
            <a:picLocks noChangeAspect="1"/>
          </p:cNvPicPr>
          <p:nvPr/>
        </p:nvPicPr>
        <p:blipFill rotWithShape="1">
          <a:blip r:embed="rId2"/>
          <a:srcRect l="28384" r="26666"/>
          <a:stretch/>
        </p:blipFill>
        <p:spPr>
          <a:xfrm>
            <a:off x="7282168" y="643234"/>
            <a:ext cx="3785183" cy="5599876"/>
          </a:xfrm>
          <a:prstGeom prst="rect">
            <a:avLst/>
          </a:prstGeom>
        </p:spPr>
      </p:pic>
    </p:spTree>
    <p:extLst>
      <p:ext uri="{BB962C8B-B14F-4D97-AF65-F5344CB8AC3E}">
        <p14:creationId xmlns:p14="http://schemas.microsoft.com/office/powerpoint/2010/main" val="378563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red maple leaf&#10;&#10;Description automatically generated with medium confidence">
            <a:extLst>
              <a:ext uri="{FF2B5EF4-FFF2-40B4-BE49-F238E27FC236}">
                <a16:creationId xmlns:a16="http://schemas.microsoft.com/office/drawing/2014/main" id="{95F81C69-892F-FBD5-09AF-232919AA11CB}"/>
              </a:ext>
            </a:extLst>
          </p:cNvPr>
          <p:cNvPicPr>
            <a:picLocks noChangeAspect="1"/>
          </p:cNvPicPr>
          <p:nvPr/>
        </p:nvPicPr>
        <p:blipFill rotWithShape="1">
          <a:blip r:embed="rId2"/>
          <a:srcRect t="914" b="14499"/>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id="{E634AD98-97FC-75F8-EDAD-54501F80DC46}"/>
              </a:ext>
            </a:extLst>
          </p:cNvPr>
          <p:cNvSpPr>
            <a:spLocks noGrp="1"/>
          </p:cNvSpPr>
          <p:nvPr>
            <p:ph type="title"/>
          </p:nvPr>
        </p:nvSpPr>
        <p:spPr>
          <a:xfrm>
            <a:off x="709448" y="1913950"/>
            <a:ext cx="4204137" cy="1342754"/>
          </a:xfrm>
        </p:spPr>
        <p:txBody>
          <a:bodyPr>
            <a:normAutofit/>
          </a:bodyPr>
          <a:lstStyle/>
          <a:p>
            <a:pPr algn="ctr"/>
            <a:r>
              <a:rPr lang="en-US" sz="2800" b="1" dirty="0"/>
              <a:t>Highlighting Canadian Research &amp; Scholarship Activities</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C1AF1CB-411C-65F2-D8E8-FDFA39A1570E}"/>
              </a:ext>
            </a:extLst>
          </p:cNvPr>
          <p:cNvSpPr>
            <a:spLocks noGrp="1"/>
          </p:cNvSpPr>
          <p:nvPr>
            <p:ph idx="1"/>
          </p:nvPr>
        </p:nvSpPr>
        <p:spPr>
          <a:xfrm>
            <a:off x="525516" y="3417573"/>
            <a:ext cx="4593021" cy="2619839"/>
          </a:xfrm>
        </p:spPr>
        <p:txBody>
          <a:bodyPr anchor="ctr">
            <a:normAutofit/>
          </a:bodyPr>
          <a:lstStyle/>
          <a:p>
            <a:pPr marL="0" indent="0">
              <a:buNone/>
            </a:pPr>
            <a:r>
              <a:rPr lang="en-US" sz="1800"/>
              <a:t>Moderator Angela Clark</a:t>
            </a:r>
          </a:p>
          <a:p>
            <a:pPr marL="0" indent="0">
              <a:buNone/>
            </a:pPr>
            <a:r>
              <a:rPr lang="en-US" sz="1800"/>
              <a:t>Guest Speakers</a:t>
            </a:r>
          </a:p>
          <a:p>
            <a:r>
              <a:rPr lang="en-US" sz="1800"/>
              <a:t>Martine Peters</a:t>
            </a:r>
          </a:p>
          <a:p>
            <a:r>
              <a:rPr lang="en-US" sz="1800"/>
              <a:t>Allyson Miller</a:t>
            </a:r>
          </a:p>
          <a:p>
            <a:r>
              <a:rPr lang="en-US" sz="1800"/>
              <a:t>Angela Clark</a:t>
            </a:r>
          </a:p>
          <a:p>
            <a:r>
              <a:rPr lang="en-US" sz="1800"/>
              <a:t>Emma Thacker (slide)</a:t>
            </a:r>
          </a:p>
        </p:txBody>
      </p:sp>
    </p:spTree>
    <p:extLst>
      <p:ext uri="{BB962C8B-B14F-4D97-AF65-F5344CB8AC3E}">
        <p14:creationId xmlns:p14="http://schemas.microsoft.com/office/powerpoint/2010/main" val="387789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CDACF-7E5B-498F-A73E-C48DAD514649}"/>
              </a:ext>
            </a:extLst>
          </p:cNvPr>
          <p:cNvSpPr>
            <a:spLocks noGrp="1"/>
          </p:cNvSpPr>
          <p:nvPr>
            <p:ph type="title"/>
          </p:nvPr>
        </p:nvSpPr>
        <p:spPr>
          <a:xfrm>
            <a:off x="572493" y="238539"/>
            <a:ext cx="11018520" cy="1434415"/>
          </a:xfrm>
        </p:spPr>
        <p:txBody>
          <a:bodyPr anchor="b">
            <a:normAutofit/>
          </a:bodyPr>
          <a:lstStyle/>
          <a:p>
            <a:r>
              <a:rPr lang="en-US" sz="4600" b="1"/>
              <a:t>Thacker, E. J – Recent Research and Chapters</a:t>
            </a:r>
            <a:br>
              <a:rPr lang="en-US" sz="4600"/>
            </a:br>
            <a:r>
              <a:rPr lang="en-US" sz="4600">
                <a:hlinkClick r:id="rId2"/>
              </a:rPr>
              <a:t>https://orcid.org/0000-0001-8357-0399</a:t>
            </a:r>
            <a:r>
              <a:rPr lang="en-US" sz="4600"/>
              <a:t> </a:t>
            </a:r>
            <a:endParaRPr lang="en-CA" sz="4600"/>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1920279-56F5-4BA4-B13D-46F24F6A3A05}"/>
              </a:ext>
            </a:extLst>
          </p:cNvPr>
          <p:cNvSpPr>
            <a:spLocks noGrp="1"/>
          </p:cNvSpPr>
          <p:nvPr>
            <p:ph idx="1"/>
          </p:nvPr>
        </p:nvSpPr>
        <p:spPr>
          <a:xfrm>
            <a:off x="572493" y="2071316"/>
            <a:ext cx="6713552" cy="4119172"/>
          </a:xfrm>
        </p:spPr>
        <p:txBody>
          <a:bodyPr anchor="t">
            <a:normAutofit/>
          </a:bodyPr>
          <a:lstStyle/>
          <a:p>
            <a:pPr marL="0" indent="0">
              <a:buNone/>
            </a:pPr>
            <a:r>
              <a:rPr lang="en-US" sz="1700" b="1"/>
              <a:t>Recently Published Book Chapter (based on doctoral thesis)</a:t>
            </a:r>
          </a:p>
          <a:p>
            <a:pPr marL="0" indent="0">
              <a:buNone/>
            </a:pPr>
            <a:r>
              <a:rPr lang="en-US" sz="1700"/>
              <a:t>Thacker, E. J. (2022).</a:t>
            </a:r>
            <a:r>
              <a:rPr lang="en-US" sz="1700" b="1"/>
              <a:t> Assessment Brokering and Collaboration: Ghostwriter and Student Academic Literacies</a:t>
            </a:r>
            <a:r>
              <a:rPr lang="en-US" sz="1700"/>
              <a:t>. In: Eaton, S.E., Curtis, G.J., Stoesz, B.M., Clare, J., Rundle, K., Seeland, J. (Eds.) Contract Cheating in Higher Education. Palgrave Macmillan. </a:t>
            </a:r>
            <a:br>
              <a:rPr lang="en-US" sz="1700"/>
            </a:br>
            <a:r>
              <a:rPr lang="en-US" sz="1700">
                <a:hlinkClick r:id="rId3"/>
              </a:rPr>
              <a:t>https://doi.org/10.1007/978-3-031-12680-2_19</a:t>
            </a:r>
            <a:r>
              <a:rPr lang="en-US" sz="1700"/>
              <a:t> </a:t>
            </a:r>
          </a:p>
          <a:p>
            <a:pPr marL="0" indent="0">
              <a:buNone/>
            </a:pPr>
            <a:r>
              <a:rPr lang="en-US" sz="1700" b="1"/>
              <a:t>In Press (Chapter) and Submitted Manuscript (research)</a:t>
            </a:r>
          </a:p>
          <a:p>
            <a:pPr marL="0" indent="0">
              <a:buNone/>
            </a:pPr>
            <a:r>
              <a:rPr lang="en-US" sz="1700"/>
              <a:t>Thacker, E. J. (unpublished manuscript). </a:t>
            </a:r>
            <a:r>
              <a:rPr lang="en-US" sz="1700" b="1"/>
              <a:t>Academic Integrity and the Canadian University Ombudsperson</a:t>
            </a:r>
            <a:r>
              <a:rPr lang="en-US" sz="1700"/>
              <a:t>. In Eaton, S. E. (Ed), Handbook of Academic Integrity. Springer. </a:t>
            </a:r>
          </a:p>
          <a:p>
            <a:pPr marL="0" indent="0">
              <a:buNone/>
            </a:pPr>
            <a:r>
              <a:rPr lang="en-US" sz="1700"/>
              <a:t>Thacker, E. J. (in Press). </a:t>
            </a:r>
            <a:r>
              <a:rPr lang="en-US" sz="1700" b="1"/>
              <a:t>Aspiring to the transformational: Building upon a holistic approach to academic integrity in higher education</a:t>
            </a:r>
            <a:r>
              <a:rPr lang="en-US" sz="1700"/>
              <a:t>. In I. Leman Stefanovic (Ed.), Conversations on ethical leadership: Lessons learned from university governance. University of Toronto Press.</a:t>
            </a:r>
          </a:p>
        </p:txBody>
      </p:sp>
      <p:pic>
        <p:nvPicPr>
          <p:cNvPr id="3" name="Picture 2" descr="A red maple leaf&#10;&#10;Description automatically generated with medium confidence">
            <a:extLst>
              <a:ext uri="{FF2B5EF4-FFF2-40B4-BE49-F238E27FC236}">
                <a16:creationId xmlns:a16="http://schemas.microsoft.com/office/drawing/2014/main" id="{AB7D5EFB-0D29-47A9-162F-9B878BC6EB1E}"/>
              </a:ext>
            </a:extLst>
          </p:cNvPr>
          <p:cNvPicPr>
            <a:picLocks noChangeAspect="1"/>
          </p:cNvPicPr>
          <p:nvPr/>
        </p:nvPicPr>
        <p:blipFill rotWithShape="1">
          <a:blip r:embed="rId4"/>
          <a:srcRect l="18872" r="17150"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1E54A73F-8552-4E02-B603-D6F64E70C552}"/>
              </a:ext>
            </a:extLst>
          </p:cNvPr>
          <p:cNvSpPr>
            <a:spLocks noGrp="1"/>
          </p:cNvSpPr>
          <p:nvPr>
            <p:ph type="sldNum" sz="quarter" idx="12"/>
          </p:nvPr>
        </p:nvSpPr>
        <p:spPr>
          <a:xfrm>
            <a:off x="8610600" y="6356350"/>
            <a:ext cx="2743200" cy="365125"/>
          </a:xfrm>
        </p:spPr>
        <p:txBody>
          <a:bodyPr>
            <a:normAutofit/>
          </a:bodyPr>
          <a:lstStyle/>
          <a:p>
            <a:pPr>
              <a:spcAft>
                <a:spcPts val="600"/>
              </a:spcAft>
            </a:pPr>
            <a:fld id="{E95093C1-3A22-4FD3-9A2D-0EF7936C6C71}" type="slidenum">
              <a:rPr lang="en-US" smtClean="0"/>
              <a:pPr>
                <a:spcAft>
                  <a:spcPts val="600"/>
                </a:spcAft>
              </a:pPr>
              <a:t>21</a:t>
            </a:fld>
            <a:endParaRPr lang="en-US"/>
          </a:p>
        </p:txBody>
      </p:sp>
    </p:spTree>
    <p:extLst>
      <p:ext uri="{BB962C8B-B14F-4D97-AF65-F5344CB8AC3E}">
        <p14:creationId xmlns:p14="http://schemas.microsoft.com/office/powerpoint/2010/main" val="2665474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red maple leaf&#10;&#10;Description automatically generated with medium confidence">
            <a:extLst>
              <a:ext uri="{FF2B5EF4-FFF2-40B4-BE49-F238E27FC236}">
                <a16:creationId xmlns:a16="http://schemas.microsoft.com/office/drawing/2014/main" id="{F5B5D6E0-A7D9-FE24-4678-E624312A5CAB}"/>
              </a:ext>
            </a:extLst>
          </p:cNvPr>
          <p:cNvPicPr>
            <a:picLocks noChangeAspect="1"/>
          </p:cNvPicPr>
          <p:nvPr/>
        </p:nvPicPr>
        <p:blipFill rotWithShape="1">
          <a:blip r:embed="rId2"/>
          <a:srcRect t="914" b="14499"/>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E81ACD80-4CC3-00E4-669D-AF48EA3F3BE1}"/>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b="1"/>
              <a:t>Stretch Break (Drinks &amp; Light Snacks)</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4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CD6EC-CF84-45DE-E2D9-2C83D0EE8727}"/>
              </a:ext>
            </a:extLst>
          </p:cNvPr>
          <p:cNvSpPr>
            <a:spLocks noGrp="1"/>
          </p:cNvSpPr>
          <p:nvPr>
            <p:ph type="title"/>
          </p:nvPr>
        </p:nvSpPr>
        <p:spPr>
          <a:xfrm>
            <a:off x="4965430" y="629268"/>
            <a:ext cx="6586491" cy="1286160"/>
          </a:xfrm>
        </p:spPr>
        <p:txBody>
          <a:bodyPr anchor="b">
            <a:normAutofit/>
          </a:bodyPr>
          <a:lstStyle/>
          <a:p>
            <a:pPr algn="ctr"/>
            <a:r>
              <a:rPr lang="en-US" sz="4100" b="1" dirty="0"/>
              <a:t>Small Group Work – Case Studies</a:t>
            </a:r>
          </a:p>
        </p:txBody>
      </p:sp>
      <p:sp>
        <p:nvSpPr>
          <p:cNvPr id="4" name="Content Placeholder 3">
            <a:extLst>
              <a:ext uri="{FF2B5EF4-FFF2-40B4-BE49-F238E27FC236}">
                <a16:creationId xmlns:a16="http://schemas.microsoft.com/office/drawing/2014/main" id="{256F50DB-67A3-EEFE-10DB-08D4B6E39C79}"/>
              </a:ext>
            </a:extLst>
          </p:cNvPr>
          <p:cNvSpPr>
            <a:spLocks noGrp="1"/>
          </p:cNvSpPr>
          <p:nvPr>
            <p:ph idx="1"/>
          </p:nvPr>
        </p:nvSpPr>
        <p:spPr>
          <a:xfrm>
            <a:off x="4965431" y="2438400"/>
            <a:ext cx="6586489" cy="3785419"/>
          </a:xfrm>
        </p:spPr>
        <p:txBody>
          <a:bodyPr>
            <a:normAutofit/>
          </a:bodyPr>
          <a:lstStyle/>
          <a:p>
            <a:pPr marL="0" indent="0">
              <a:buNone/>
            </a:pPr>
            <a:r>
              <a:rPr lang="en-US" sz="2000" dirty="0"/>
              <a:t>Artificial Intelligence &amp; Academic Integrity</a:t>
            </a:r>
          </a:p>
          <a:p>
            <a:pPr marL="0" indent="0">
              <a:buNone/>
            </a:pPr>
            <a:endParaRPr lang="en-US" sz="2000" dirty="0"/>
          </a:p>
          <a:p>
            <a:pPr marL="514350" indent="-514350">
              <a:buFont typeface="+mj-lt"/>
              <a:buAutoNum type="arabicPeriod"/>
            </a:pPr>
            <a:r>
              <a:rPr lang="en-US" sz="2000" dirty="0"/>
              <a:t>Policy Regulation</a:t>
            </a:r>
          </a:p>
          <a:p>
            <a:pPr marL="514350" indent="-514350">
              <a:buFont typeface="+mj-lt"/>
              <a:buAutoNum type="arabicPeriod"/>
            </a:pPr>
            <a:r>
              <a:rPr lang="en-US" sz="2000" dirty="0"/>
              <a:t>Supporting Educators</a:t>
            </a:r>
          </a:p>
          <a:p>
            <a:pPr marL="514350" indent="-514350">
              <a:buFont typeface="+mj-lt"/>
              <a:buAutoNum type="arabicPeriod"/>
            </a:pPr>
            <a:r>
              <a:rPr lang="en-US" sz="2000" dirty="0"/>
              <a:t>Student Use of Unauthorized Artificial Intelligence</a:t>
            </a:r>
          </a:p>
          <a:p>
            <a:pPr marL="514350" indent="-514350">
              <a:buFont typeface="+mj-lt"/>
              <a:buAutoNum type="arabicPeriod"/>
            </a:pPr>
            <a:endParaRPr lang="en-US" sz="2000" dirty="0"/>
          </a:p>
          <a:p>
            <a:pPr marL="0" indent="0">
              <a:buNone/>
            </a:pPr>
            <a:r>
              <a:rPr lang="en-US" sz="2000" dirty="0"/>
              <a:t>Record on </a:t>
            </a:r>
            <a:r>
              <a:rPr lang="en-US" sz="2000" dirty="0" err="1"/>
              <a:t>Jamboard</a:t>
            </a:r>
            <a:r>
              <a:rPr lang="en-US" sz="2000" dirty="0"/>
              <a:t> – QR Code with minutes</a:t>
            </a:r>
          </a:p>
        </p:txBody>
      </p:sp>
      <p:pic>
        <p:nvPicPr>
          <p:cNvPr id="5" name="Picture 4" descr="A red maple leaf&#10;&#10;Description automatically generated with medium confidence">
            <a:extLst>
              <a:ext uri="{FF2B5EF4-FFF2-40B4-BE49-F238E27FC236}">
                <a16:creationId xmlns:a16="http://schemas.microsoft.com/office/drawing/2014/main" id="{722D62B8-F277-CE14-B1A2-029B9F71D8D6}"/>
              </a:ext>
            </a:extLst>
          </p:cNvPr>
          <p:cNvPicPr>
            <a:picLocks noChangeAspect="1"/>
          </p:cNvPicPr>
          <p:nvPr/>
        </p:nvPicPr>
        <p:blipFill rotWithShape="1">
          <a:blip r:embed="rId2"/>
          <a:srcRect l="28384" r="26666"/>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39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036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9678478-7CEB-2375-15E3-CC2BDE194C65}"/>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Report Back from Groups</a:t>
            </a:r>
          </a:p>
        </p:txBody>
      </p:sp>
      <p:pic>
        <p:nvPicPr>
          <p:cNvPr id="5" name="Picture 4" descr="A red maple leaf&#10;&#10;Description automatically generated with medium confidence">
            <a:extLst>
              <a:ext uri="{FF2B5EF4-FFF2-40B4-BE49-F238E27FC236}">
                <a16:creationId xmlns:a16="http://schemas.microsoft.com/office/drawing/2014/main" id="{09B22951-5C3B-CC48-A127-2D7D6E9DB6A9}"/>
              </a:ext>
            </a:extLst>
          </p:cNvPr>
          <p:cNvPicPr>
            <a:picLocks noChangeAspect="1"/>
          </p:cNvPicPr>
          <p:nvPr/>
        </p:nvPicPr>
        <p:blipFill rotWithShape="1">
          <a:blip r:embed="rId2"/>
          <a:srcRect l="28279" r="2656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43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A984C1-1626-9656-27FA-3ED70A3772CC}"/>
              </a:ext>
            </a:extLst>
          </p:cNvPr>
          <p:cNvSpPr>
            <a:spLocks noGrp="1"/>
          </p:cNvSpPr>
          <p:nvPr>
            <p:ph type="title"/>
          </p:nvPr>
        </p:nvSpPr>
        <p:spPr>
          <a:xfrm>
            <a:off x="457200" y="-131964"/>
            <a:ext cx="5323715" cy="1642970"/>
          </a:xfrm>
        </p:spPr>
        <p:txBody>
          <a:bodyPr anchor="b">
            <a:normAutofit/>
          </a:bodyPr>
          <a:lstStyle/>
          <a:p>
            <a:r>
              <a:rPr lang="en-US" sz="4000" b="1"/>
              <a:t>Closing Remarks</a:t>
            </a:r>
          </a:p>
        </p:txBody>
      </p:sp>
      <p:sp>
        <p:nvSpPr>
          <p:cNvPr id="8" name="Content Placeholder 7">
            <a:extLst>
              <a:ext uri="{FF2B5EF4-FFF2-40B4-BE49-F238E27FC236}">
                <a16:creationId xmlns:a16="http://schemas.microsoft.com/office/drawing/2014/main" id="{2A7FEC0D-5D1E-9877-6030-5B8F847CA81E}"/>
              </a:ext>
            </a:extLst>
          </p:cNvPr>
          <p:cNvSpPr>
            <a:spLocks noGrp="1"/>
          </p:cNvSpPr>
          <p:nvPr>
            <p:ph idx="1"/>
          </p:nvPr>
        </p:nvSpPr>
        <p:spPr>
          <a:xfrm>
            <a:off x="457201" y="1511006"/>
            <a:ext cx="6371080" cy="4889361"/>
          </a:xfrm>
        </p:spPr>
        <p:txBody>
          <a:bodyPr anchor="t">
            <a:normAutofit fontScale="92500" lnSpcReduction="10000"/>
          </a:bodyPr>
          <a:lstStyle/>
          <a:p>
            <a:pPr marL="0" indent="0">
              <a:buNone/>
            </a:pPr>
            <a:r>
              <a:rPr lang="en-CA" sz="1700" b="1" dirty="0">
                <a:effectLst/>
                <a:latin typeface="Calibri" panose="020F0502020204030204" pitchFamily="34" charset="0"/>
                <a:ea typeface="Calibri" panose="020F0502020204030204" pitchFamily="34" charset="0"/>
              </a:rPr>
              <a:t>Canadian Perspectives on Academic Integrity Journal</a:t>
            </a:r>
          </a:p>
          <a:p>
            <a:pPr marL="0" indent="0">
              <a:buNone/>
            </a:pPr>
            <a:r>
              <a:rPr lang="en-CA" sz="1600" b="1" i="0" dirty="0">
                <a:effectLst/>
              </a:rPr>
              <a:t>About the Journal--Focus and Scope</a:t>
            </a:r>
          </a:p>
          <a:p>
            <a:r>
              <a:rPr lang="en-CA" sz="1600" b="0" i="0" dirty="0">
                <a:effectLst/>
              </a:rPr>
              <a:t>One objective of this online, open-source journal is to provide Canadian practitioners working in the area of academic integrity with a venue to share experiences and insights about their work. A second (though no less important) goal of this journal is to elevate awareness and mobilize knowledge about issues relating to academic integrity in Canada.</a:t>
            </a:r>
          </a:p>
          <a:p>
            <a:r>
              <a:rPr lang="en-CA" sz="1600" b="0" i="0" dirty="0">
                <a:effectLst/>
              </a:rPr>
              <a:t>This journal is focused on the Canadian context. Submissions are accepted from those with an e-mail address from a Canadian educational institution. Independent scholars without a Canadian institutional address should contact the editor before submitting a manuscript.</a:t>
            </a:r>
          </a:p>
          <a:p>
            <a:pPr marL="0" indent="0">
              <a:buNone/>
            </a:pPr>
            <a:endParaRPr lang="en-CA" sz="1600" dirty="0">
              <a:effectLst/>
              <a:ea typeface="Calibri" panose="020F0502020204030204" pitchFamily="34" charset="0"/>
            </a:endParaRPr>
          </a:p>
          <a:p>
            <a:pPr marL="0" indent="0">
              <a:buNone/>
            </a:pPr>
            <a:r>
              <a:rPr lang="en-CA" sz="1600" b="1" i="0" dirty="0">
                <a:effectLst/>
              </a:rPr>
              <a:t>Call for Submissions for Volume 1</a:t>
            </a:r>
          </a:p>
          <a:p>
            <a:pPr marL="0" indent="0">
              <a:buNone/>
            </a:pPr>
            <a:r>
              <a:rPr lang="en-CA" sz="1600" b="0" i="0" dirty="0">
                <a:effectLst/>
              </a:rPr>
              <a:t>2023-02-05</a:t>
            </a:r>
          </a:p>
          <a:p>
            <a:pPr marL="0" indent="0">
              <a:buNone/>
            </a:pPr>
            <a:r>
              <a:rPr lang="en-CA" sz="1600" b="0" i="0" dirty="0">
                <a:effectLst/>
              </a:rPr>
              <a:t>This year marks the 6</a:t>
            </a:r>
            <a:r>
              <a:rPr lang="en-CA" sz="1600" b="0" i="0" baseline="30000" dirty="0">
                <a:effectLst/>
              </a:rPr>
              <a:t>th</a:t>
            </a:r>
            <a:r>
              <a:rPr lang="en-CA" sz="1600" b="0" i="0" dirty="0">
                <a:effectLst/>
              </a:rPr>
              <a:t> of the Canadian Perspectives on Academic Integrity, and we invite Canadian researchers and practitioners engaged in the field of academic integrity to submit articles to be considered for publication in July or December 2023. Included in this year's issues will be the </a:t>
            </a:r>
            <a:r>
              <a:rPr lang="en-CA" sz="1600" b="0" i="0" dirty="0" err="1">
                <a:effectLst/>
              </a:rPr>
              <a:t>accespted</a:t>
            </a:r>
            <a:r>
              <a:rPr lang="en-CA" sz="1600" b="0" i="0" dirty="0">
                <a:effectLst/>
              </a:rPr>
              <a:t> presentation abstracts from the </a:t>
            </a:r>
            <a:r>
              <a:rPr lang="en-CA" sz="1600" b="0" i="0" dirty="0">
                <a:effectLst/>
                <a:hlinkClick r:id="rId2"/>
              </a:rPr>
              <a:t>Canadian Symposium on Academic Integrity (CSAI) 2023</a:t>
            </a:r>
            <a:r>
              <a:rPr lang="en-CA" sz="1600" b="0" i="0" dirty="0">
                <a:effectLst/>
              </a:rPr>
              <a:t>.</a:t>
            </a:r>
          </a:p>
          <a:p>
            <a:endParaRPr lang="en-CA" sz="1200" dirty="0">
              <a:effectLst/>
              <a:latin typeface="Calibri" panose="020F0502020204030204" pitchFamily="34" charset="0"/>
              <a:ea typeface="Calibri" panose="020F0502020204030204" pitchFamily="34" charset="0"/>
            </a:endParaRPr>
          </a:p>
          <a:p>
            <a:endParaRPr lang="en-US" sz="800" dirty="0"/>
          </a:p>
        </p:txBody>
      </p:sp>
      <p:sp>
        <p:nvSpPr>
          <p:cNvPr id="39" name="Rectangle 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maple leaf&#10;&#10;Description automatically generated with medium confidence">
            <a:extLst>
              <a:ext uri="{FF2B5EF4-FFF2-40B4-BE49-F238E27FC236}">
                <a16:creationId xmlns:a16="http://schemas.microsoft.com/office/drawing/2014/main" id="{B0B1BD0C-BA79-BD29-C7ED-91458618509F}"/>
              </a:ext>
            </a:extLst>
          </p:cNvPr>
          <p:cNvPicPr>
            <a:picLocks noChangeAspect="1"/>
          </p:cNvPicPr>
          <p:nvPr/>
        </p:nvPicPr>
        <p:blipFill rotWithShape="1">
          <a:blip r:embed="rId3"/>
          <a:srcRect l="17508" r="15790"/>
          <a:stretch/>
        </p:blipFill>
        <p:spPr>
          <a:xfrm>
            <a:off x="7075967" y="1365997"/>
            <a:ext cx="4170530" cy="4157898"/>
          </a:xfrm>
          <a:prstGeom prst="rect">
            <a:avLst/>
          </a:prstGeom>
        </p:spPr>
      </p:pic>
    </p:spTree>
    <p:extLst>
      <p:ext uri="{BB962C8B-B14F-4D97-AF65-F5344CB8AC3E}">
        <p14:creationId xmlns:p14="http://schemas.microsoft.com/office/powerpoint/2010/main" val="3027576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FB0242-9243-2E51-421E-E2240FB127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Closing Remarks</a:t>
            </a:r>
            <a:br>
              <a:rPr lang="en-US" sz="4000" kern="1200">
                <a:solidFill>
                  <a:srgbClr val="FFFFFF"/>
                </a:solidFill>
                <a:latin typeface="+mj-lt"/>
                <a:ea typeface="+mj-ea"/>
                <a:cs typeface="+mj-cs"/>
              </a:rPr>
            </a:br>
            <a:r>
              <a:rPr lang="en-US" sz="4000" kern="1200">
                <a:solidFill>
                  <a:srgbClr val="FFFFFF"/>
                </a:solidFill>
                <a:latin typeface="+mj-lt"/>
                <a:ea typeface="+mj-ea"/>
                <a:cs typeface="+mj-cs"/>
              </a:rPr>
              <a:t>June 1-2</a:t>
            </a:r>
            <a:br>
              <a:rPr lang="en-US" sz="4000" kern="1200">
                <a:solidFill>
                  <a:srgbClr val="FFFFFF"/>
                </a:solidFill>
                <a:latin typeface="+mj-lt"/>
                <a:ea typeface="+mj-ea"/>
                <a:cs typeface="+mj-cs"/>
              </a:rPr>
            </a:br>
            <a:r>
              <a:rPr lang="en-US" sz="4000" kern="1200">
                <a:solidFill>
                  <a:srgbClr val="FFFFFF"/>
                </a:solidFill>
                <a:latin typeface="+mj-lt"/>
                <a:ea typeface="+mj-ea"/>
                <a:cs typeface="+mj-cs"/>
              </a:rPr>
              <a:t>Manitoba</a:t>
            </a:r>
          </a:p>
        </p:txBody>
      </p:sp>
      <p:pic>
        <p:nvPicPr>
          <p:cNvPr id="5" name="Content Placeholder 4" descr="Graphical user interface, application&#10;&#10;Description automatically generated">
            <a:extLst>
              <a:ext uri="{FF2B5EF4-FFF2-40B4-BE49-F238E27FC236}">
                <a16:creationId xmlns:a16="http://schemas.microsoft.com/office/drawing/2014/main" id="{3BE7D994-3B69-BE73-CE7B-109D14D0A62C}"/>
              </a:ext>
            </a:extLst>
          </p:cNvPr>
          <p:cNvPicPr>
            <a:picLocks noGrp="1" noChangeAspect="1"/>
          </p:cNvPicPr>
          <p:nvPr>
            <p:ph idx="1"/>
          </p:nvPr>
        </p:nvPicPr>
        <p:blipFill>
          <a:blip r:embed="rId2"/>
          <a:stretch>
            <a:fillRect/>
          </a:stretch>
        </p:blipFill>
        <p:spPr>
          <a:xfrm>
            <a:off x="3369711" y="-490728"/>
            <a:ext cx="9563098" cy="7839456"/>
          </a:xfrm>
          <a:prstGeom prst="rect">
            <a:avLst/>
          </a:prstGeom>
        </p:spPr>
      </p:pic>
    </p:spTree>
    <p:extLst>
      <p:ext uri="{BB962C8B-B14F-4D97-AF65-F5344CB8AC3E}">
        <p14:creationId xmlns:p14="http://schemas.microsoft.com/office/powerpoint/2010/main" val="381909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3529-A8D7-6CCD-CD3B-35B5313A79BE}"/>
              </a:ext>
            </a:extLst>
          </p:cNvPr>
          <p:cNvSpPr>
            <a:spLocks noGrp="1"/>
          </p:cNvSpPr>
          <p:nvPr>
            <p:ph type="title"/>
          </p:nvPr>
        </p:nvSpPr>
        <p:spPr>
          <a:xfrm>
            <a:off x="4965430" y="629268"/>
            <a:ext cx="6586491" cy="1286160"/>
          </a:xfrm>
        </p:spPr>
        <p:txBody>
          <a:bodyPr anchor="b">
            <a:normAutofit/>
          </a:bodyPr>
          <a:lstStyle/>
          <a:p>
            <a:r>
              <a:rPr lang="en-US" b="1" dirty="0">
                <a:latin typeface="+mn-lt"/>
              </a:rPr>
              <a:t>Highlights for the Day</a:t>
            </a:r>
          </a:p>
        </p:txBody>
      </p:sp>
      <p:sp>
        <p:nvSpPr>
          <p:cNvPr id="3" name="Content Placeholder 2">
            <a:extLst>
              <a:ext uri="{FF2B5EF4-FFF2-40B4-BE49-F238E27FC236}">
                <a16:creationId xmlns:a16="http://schemas.microsoft.com/office/drawing/2014/main" id="{05915250-33B5-7C38-28CF-18CCB9D18914}"/>
              </a:ext>
            </a:extLst>
          </p:cNvPr>
          <p:cNvSpPr>
            <a:spLocks noGrp="1"/>
          </p:cNvSpPr>
          <p:nvPr>
            <p:ph idx="1"/>
          </p:nvPr>
        </p:nvSpPr>
        <p:spPr>
          <a:xfrm>
            <a:off x="4965431" y="2438400"/>
            <a:ext cx="6586489" cy="3785419"/>
          </a:xfrm>
        </p:spPr>
        <p:txBody>
          <a:bodyPr>
            <a:normAutofit/>
          </a:bodyPr>
          <a:lstStyle/>
          <a:p>
            <a:r>
              <a:rPr lang="en-US" sz="2000"/>
              <a:t>What were your highlights for today?</a:t>
            </a:r>
          </a:p>
          <a:p>
            <a:r>
              <a:rPr lang="en-US" sz="2000"/>
              <a:t>Keep your eyes open for a link that will ask for your feedback – to help us plan for next year.</a:t>
            </a:r>
          </a:p>
        </p:txBody>
      </p:sp>
      <p:pic>
        <p:nvPicPr>
          <p:cNvPr id="3074" name="Picture 2" descr="Fireworks, Sparks, Design">
            <a:extLst>
              <a:ext uri="{FF2B5EF4-FFF2-40B4-BE49-F238E27FC236}">
                <a16:creationId xmlns:a16="http://schemas.microsoft.com/office/drawing/2014/main" id="{11E1B863-C4F7-3AB0-126E-B9DF41D14B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16" r="16446"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079" name="Straight Connector 307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DBF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3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17897-9616-BF51-838F-95BE218BD8FD}"/>
              </a:ext>
            </a:extLst>
          </p:cNvPr>
          <p:cNvSpPr>
            <a:spLocks noGrp="1"/>
          </p:cNvSpPr>
          <p:nvPr>
            <p:ph type="title"/>
          </p:nvPr>
        </p:nvSpPr>
        <p:spPr>
          <a:xfrm>
            <a:off x="640080" y="325369"/>
            <a:ext cx="4368602" cy="1956841"/>
          </a:xfrm>
        </p:spPr>
        <p:txBody>
          <a:bodyPr anchor="b">
            <a:normAutofit/>
          </a:bodyPr>
          <a:lstStyle/>
          <a:p>
            <a:r>
              <a:rPr lang="en-US" sz="5400" b="1">
                <a:latin typeface="+mn-lt"/>
              </a:rPr>
              <a:t>Closing Remarks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5EB1C3-7D7B-2355-6F77-240DF48F08E8}"/>
              </a:ext>
            </a:extLst>
          </p:cNvPr>
          <p:cNvSpPr>
            <a:spLocks noGrp="1"/>
          </p:cNvSpPr>
          <p:nvPr>
            <p:ph idx="1"/>
          </p:nvPr>
        </p:nvSpPr>
        <p:spPr>
          <a:xfrm>
            <a:off x="640080" y="2872899"/>
            <a:ext cx="4243589" cy="3320668"/>
          </a:xfrm>
        </p:spPr>
        <p:txBody>
          <a:bodyPr>
            <a:normAutofit/>
          </a:bodyPr>
          <a:lstStyle/>
          <a:p>
            <a:pPr marL="0" indent="0">
              <a:buNone/>
            </a:pPr>
            <a:r>
              <a:rPr lang="en-US" sz="1200"/>
              <a:t>Thanks to the planning committee:</a:t>
            </a:r>
          </a:p>
          <a:p>
            <a:pPr>
              <a:buFont typeface="Wingdings" pitchFamily="2" charset="2"/>
              <a:buChar char="ü"/>
            </a:pPr>
            <a:r>
              <a:rPr lang="en-US" sz="1200"/>
              <a:t>Angela Clark (York University)</a:t>
            </a:r>
          </a:p>
          <a:p>
            <a:pPr>
              <a:buFont typeface="Wingdings" pitchFamily="2" charset="2"/>
              <a:buChar char="ü"/>
            </a:pPr>
            <a:r>
              <a:rPr lang="en-US" sz="1200"/>
              <a:t>Sarah Eaton (University of Calgary)</a:t>
            </a:r>
          </a:p>
          <a:p>
            <a:pPr>
              <a:buFont typeface="Wingdings" pitchFamily="2" charset="2"/>
              <a:buChar char="ü"/>
            </a:pPr>
            <a:r>
              <a:rPr lang="en-US" sz="1200"/>
              <a:t>Loie Gervais (University of Manitoba)</a:t>
            </a:r>
          </a:p>
          <a:p>
            <a:pPr>
              <a:buFont typeface="Wingdings" pitchFamily="2" charset="2"/>
              <a:buChar char="ü"/>
            </a:pPr>
            <a:r>
              <a:rPr lang="en-US" sz="1200"/>
              <a:t>Amanda McKenzie (University of Waterloo)</a:t>
            </a:r>
          </a:p>
          <a:p>
            <a:pPr>
              <a:buFont typeface="Wingdings" pitchFamily="2" charset="2"/>
              <a:buChar char="ü"/>
            </a:pPr>
            <a:r>
              <a:rPr lang="en-US" sz="1200"/>
              <a:t>Allyson Miller (Toronto Metropolitan University)</a:t>
            </a:r>
          </a:p>
          <a:p>
            <a:pPr>
              <a:buFont typeface="Wingdings" pitchFamily="2" charset="2"/>
              <a:buChar char="ü"/>
            </a:pPr>
            <a:r>
              <a:rPr lang="en-US" sz="1200"/>
              <a:t>Leeanne Morrow (University of Calgary)</a:t>
            </a:r>
          </a:p>
          <a:p>
            <a:pPr>
              <a:buFont typeface="Wingdings" pitchFamily="2" charset="2"/>
              <a:buChar char="ü"/>
            </a:pPr>
            <a:r>
              <a:rPr lang="en-US" sz="1200"/>
              <a:t>Martine Peters (</a:t>
            </a:r>
            <a:r>
              <a:rPr lang="en-CA" sz="1200" b="0" i="0">
                <a:effectLst/>
              </a:rPr>
              <a:t>l'Université du Québec en Outaouais</a:t>
            </a:r>
            <a:r>
              <a:rPr lang="en-CA" sz="1200" b="0" i="0">
                <a:effectLst/>
                <a:latin typeface="Arial" panose="020B0604020202020204" pitchFamily="34" charset="0"/>
              </a:rPr>
              <a:t>)</a:t>
            </a:r>
            <a:endParaRPr lang="en-US" sz="1200"/>
          </a:p>
          <a:p>
            <a:pPr>
              <a:buFont typeface="Wingdings" pitchFamily="2" charset="2"/>
              <a:buChar char="ü"/>
            </a:pPr>
            <a:r>
              <a:rPr lang="en-US" sz="1200"/>
              <a:t>Brenda Stoesz (University of Manitoba)</a:t>
            </a:r>
          </a:p>
          <a:p>
            <a:pPr>
              <a:buFont typeface="Wingdings" pitchFamily="2" charset="2"/>
              <a:buChar char="ü"/>
            </a:pPr>
            <a:r>
              <a:rPr lang="en-US" sz="1200"/>
              <a:t>Emma Thacker (University of Toronto)</a:t>
            </a:r>
          </a:p>
        </p:txBody>
      </p:sp>
      <p:pic>
        <p:nvPicPr>
          <p:cNvPr id="5" name="Picture 4" descr="A dog lying on the floor&#10;&#10;Description automatically generated with medium confidence">
            <a:extLst>
              <a:ext uri="{FF2B5EF4-FFF2-40B4-BE49-F238E27FC236}">
                <a16:creationId xmlns:a16="http://schemas.microsoft.com/office/drawing/2014/main" id="{9D493944-4020-F4A3-A77C-6E9CB46F4E64}"/>
              </a:ext>
            </a:extLst>
          </p:cNvPr>
          <p:cNvPicPr>
            <a:picLocks noChangeAspect="1"/>
          </p:cNvPicPr>
          <p:nvPr/>
        </p:nvPicPr>
        <p:blipFill rotWithShape="1">
          <a:blip r:embed="rId2"/>
          <a:srcRect t="3691" r="-2" b="458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588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D4FC-FEBD-0BED-2CC5-9971760129B3}"/>
              </a:ext>
            </a:extLst>
          </p:cNvPr>
          <p:cNvSpPr>
            <a:spLocks noGrp="1"/>
          </p:cNvSpPr>
          <p:nvPr>
            <p:ph type="title"/>
          </p:nvPr>
        </p:nvSpPr>
        <p:spPr>
          <a:xfrm>
            <a:off x="4965430" y="629268"/>
            <a:ext cx="6586491" cy="1286160"/>
          </a:xfrm>
        </p:spPr>
        <p:txBody>
          <a:bodyPr anchor="b">
            <a:normAutofit/>
          </a:bodyPr>
          <a:lstStyle/>
          <a:p>
            <a:r>
              <a:rPr lang="en-US" b="1" dirty="0">
                <a:latin typeface="Palatino Linotype" panose="02040502050505030304" pitchFamily="18" charset="0"/>
              </a:rPr>
              <a:t>Purpose &amp; Goals</a:t>
            </a:r>
          </a:p>
        </p:txBody>
      </p:sp>
      <p:sp>
        <p:nvSpPr>
          <p:cNvPr id="3" name="Content Placeholder 2">
            <a:extLst>
              <a:ext uri="{FF2B5EF4-FFF2-40B4-BE49-F238E27FC236}">
                <a16:creationId xmlns:a16="http://schemas.microsoft.com/office/drawing/2014/main" id="{C8A81632-104B-12C9-7334-3F1F3D9B4589}"/>
              </a:ext>
            </a:extLst>
          </p:cNvPr>
          <p:cNvSpPr>
            <a:spLocks noGrp="1"/>
          </p:cNvSpPr>
          <p:nvPr>
            <p:ph idx="1"/>
          </p:nvPr>
        </p:nvSpPr>
        <p:spPr>
          <a:xfrm>
            <a:off x="4965431" y="2438400"/>
            <a:ext cx="6586489" cy="3785419"/>
          </a:xfrm>
        </p:spPr>
        <p:txBody>
          <a:bodyPr>
            <a:normAutofit/>
          </a:bodyPr>
          <a:lstStyle/>
          <a:p>
            <a:pPr marL="0" indent="0" rtl="0">
              <a:spcBef>
                <a:spcPts val="0"/>
              </a:spcBef>
              <a:spcAft>
                <a:spcPts val="0"/>
              </a:spcAft>
              <a:buNone/>
            </a:pPr>
            <a:r>
              <a:rPr lang="en-CA" sz="1400" b="1" i="0" u="none" strike="noStrike" dirty="0">
                <a:effectLst/>
                <a:latin typeface="Palatino Linotype" panose="02040502050505030304" pitchFamily="18" charset="0"/>
              </a:rPr>
              <a:t>Purpose</a:t>
            </a:r>
            <a:endParaRPr lang="en-CA" sz="1400" b="0" dirty="0">
              <a:effectLst/>
              <a:latin typeface="Palatino Linotype" panose="02040502050505030304" pitchFamily="18" charset="0"/>
            </a:endParaRPr>
          </a:p>
          <a:p>
            <a:pPr marL="0" indent="0" rtl="0">
              <a:spcBef>
                <a:spcPts val="0"/>
              </a:spcBef>
              <a:spcAft>
                <a:spcPts val="0"/>
              </a:spcAft>
              <a:buNone/>
            </a:pPr>
            <a:br>
              <a:rPr lang="en-CA" sz="1400" b="0" dirty="0">
                <a:effectLst/>
                <a:latin typeface="Palatino Linotype" panose="02040502050505030304" pitchFamily="18" charset="0"/>
              </a:rPr>
            </a:br>
            <a:r>
              <a:rPr lang="en-CA" sz="1400" b="0" i="0" u="none" strike="noStrike" dirty="0">
                <a:effectLst/>
                <a:latin typeface="Palatino Linotype" panose="02040502050505030304" pitchFamily="18" charset="0"/>
              </a:rPr>
              <a:t>ICAI Canada is bilingual (English and French) and serves as an education and best practice resource for Canadian universities and colleges working to create cultures of integrity.</a:t>
            </a:r>
            <a:endParaRPr lang="en-CA" sz="1400" b="0" dirty="0">
              <a:effectLst/>
              <a:latin typeface="Palatino Linotype" panose="02040502050505030304" pitchFamily="18" charset="0"/>
            </a:endParaRPr>
          </a:p>
          <a:p>
            <a:pPr marL="0" indent="0" rtl="0">
              <a:spcBef>
                <a:spcPts val="0"/>
              </a:spcBef>
              <a:spcAft>
                <a:spcPts val="0"/>
              </a:spcAft>
              <a:buNone/>
            </a:pPr>
            <a:br>
              <a:rPr lang="en-CA" sz="1400" b="0" dirty="0">
                <a:effectLst/>
                <a:latin typeface="Palatino Linotype" panose="02040502050505030304" pitchFamily="18" charset="0"/>
              </a:rPr>
            </a:br>
            <a:r>
              <a:rPr lang="en-CA" sz="1400" b="1" i="0" u="none" strike="noStrike" dirty="0">
                <a:effectLst/>
                <a:latin typeface="Palatino Linotype" panose="02040502050505030304" pitchFamily="18" charset="0"/>
              </a:rPr>
              <a:t>ICAI Canada’s goals are:</a:t>
            </a:r>
          </a:p>
          <a:p>
            <a:pPr marL="0" indent="0" rtl="0">
              <a:spcBef>
                <a:spcPts val="0"/>
              </a:spcBef>
              <a:spcAft>
                <a:spcPts val="0"/>
              </a:spcAft>
              <a:buNone/>
            </a:pPr>
            <a:endParaRPr lang="en-CA" sz="1400" b="1" dirty="0">
              <a:effectLst/>
              <a:latin typeface="Palatino Linotype" panose="02040502050505030304" pitchFamily="18" charset="0"/>
            </a:endParaRPr>
          </a:p>
          <a:p>
            <a:pPr rtl="0" fontAlgn="base">
              <a:spcBef>
                <a:spcPts val="0"/>
              </a:spcBef>
              <a:spcAft>
                <a:spcPts val="0"/>
              </a:spcAft>
              <a:buFont typeface="Wingdings" pitchFamily="2" charset="2"/>
              <a:buChar char="§"/>
            </a:pPr>
            <a:r>
              <a:rPr lang="en-CA" sz="1400" b="0" i="0" u="none" strike="noStrike" dirty="0">
                <a:effectLst/>
                <a:latin typeface="Palatino Linotype" panose="02040502050505030304" pitchFamily="18" charset="0"/>
              </a:rPr>
              <a:t>Develop and offer education and professional development opportunities to local practitioners;</a:t>
            </a:r>
          </a:p>
          <a:p>
            <a:pPr rtl="0" fontAlgn="base">
              <a:spcBef>
                <a:spcPts val="0"/>
              </a:spcBef>
              <a:spcAft>
                <a:spcPts val="0"/>
              </a:spcAft>
              <a:buFont typeface="Wingdings" pitchFamily="2" charset="2"/>
              <a:buChar char="§"/>
            </a:pPr>
            <a:r>
              <a:rPr lang="en-CA" sz="1400" b="0" i="0" u="none" strike="noStrike" dirty="0">
                <a:effectLst/>
                <a:latin typeface="Palatino Linotype" panose="02040502050505030304" pitchFamily="18" charset="0"/>
              </a:rPr>
              <a:t>Support practitioner day-to-day efforts at their own institutions;</a:t>
            </a:r>
          </a:p>
          <a:p>
            <a:pPr rtl="0" fontAlgn="base">
              <a:spcBef>
                <a:spcPts val="0"/>
              </a:spcBef>
              <a:spcAft>
                <a:spcPts val="0"/>
              </a:spcAft>
              <a:buFont typeface="Wingdings" pitchFamily="2" charset="2"/>
              <a:buChar char="§"/>
            </a:pPr>
            <a:r>
              <a:rPr lang="en-CA" sz="1400" b="0" i="0" u="none" strike="noStrike" dirty="0">
                <a:effectLst/>
                <a:latin typeface="Palatino Linotype" panose="02040502050505030304" pitchFamily="18" charset="0"/>
              </a:rPr>
              <a:t>Disseminate best practices from the international and national to the region;</a:t>
            </a:r>
          </a:p>
          <a:p>
            <a:pPr rtl="0" fontAlgn="base">
              <a:spcBef>
                <a:spcPts val="0"/>
              </a:spcBef>
              <a:spcAft>
                <a:spcPts val="0"/>
              </a:spcAft>
              <a:buFont typeface="Wingdings" pitchFamily="2" charset="2"/>
              <a:buChar char="§"/>
            </a:pPr>
            <a:r>
              <a:rPr lang="en-CA" sz="1400" b="0" i="0" u="none" strike="noStrike" dirty="0">
                <a:effectLst/>
                <a:latin typeface="Palatino Linotype" panose="02040502050505030304" pitchFamily="18" charset="0"/>
              </a:rPr>
              <a:t>Provide academic integrity resources, including links to the ICAI; and</a:t>
            </a:r>
          </a:p>
          <a:p>
            <a:pPr rtl="0" fontAlgn="base">
              <a:spcBef>
                <a:spcPts val="0"/>
              </a:spcBef>
              <a:spcAft>
                <a:spcPts val="0"/>
              </a:spcAft>
              <a:buFont typeface="Wingdings" pitchFamily="2" charset="2"/>
              <a:buChar char="§"/>
            </a:pPr>
            <a:r>
              <a:rPr lang="en-CA" sz="1400" b="0" i="0" u="none" strike="noStrike" dirty="0">
                <a:effectLst/>
                <a:latin typeface="Palatino Linotype" panose="02040502050505030304" pitchFamily="18" charset="0"/>
              </a:rPr>
              <a:t>Introduce regional universities and colleges to the work and benefits of ICAI. </a:t>
            </a:r>
          </a:p>
          <a:p>
            <a:endParaRPr lang="en-US" sz="1400" dirty="0"/>
          </a:p>
        </p:txBody>
      </p:sp>
      <p:pic>
        <p:nvPicPr>
          <p:cNvPr id="5" name="Picture 4" descr="A red maple leaf&#10;&#10;Description automatically generated with medium confidence">
            <a:extLst>
              <a:ext uri="{FF2B5EF4-FFF2-40B4-BE49-F238E27FC236}">
                <a16:creationId xmlns:a16="http://schemas.microsoft.com/office/drawing/2014/main" id="{A98076C3-123D-3B63-9E3B-6EB8A2B7C08A}"/>
              </a:ext>
            </a:extLst>
          </p:cNvPr>
          <p:cNvPicPr>
            <a:picLocks noChangeAspect="1"/>
          </p:cNvPicPr>
          <p:nvPr/>
        </p:nvPicPr>
        <p:blipFill rotWithShape="1">
          <a:blip r:embed="rId2"/>
          <a:srcRect l="28384" r="26666"/>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39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9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1ECA88-F378-64F1-E0EF-EF51378E8FB4}"/>
              </a:ext>
            </a:extLst>
          </p:cNvPr>
          <p:cNvSpPr>
            <a:spLocks noGrp="1"/>
          </p:cNvSpPr>
          <p:nvPr>
            <p:ph type="title"/>
          </p:nvPr>
        </p:nvSpPr>
        <p:spPr>
          <a:xfrm>
            <a:off x="6116569" y="365125"/>
            <a:ext cx="5507584" cy="1807305"/>
          </a:xfrm>
        </p:spPr>
        <p:txBody>
          <a:bodyPr>
            <a:normAutofit/>
          </a:bodyPr>
          <a:lstStyle/>
          <a:p>
            <a:r>
              <a:rPr lang="en-US" b="1" dirty="0">
                <a:latin typeface="Palatino Linotype" panose="02040502050505030304" pitchFamily="18" charset="0"/>
              </a:rPr>
              <a:t>Inaugural Executive</a:t>
            </a:r>
          </a:p>
        </p:txBody>
      </p:sp>
      <p:pic>
        <p:nvPicPr>
          <p:cNvPr id="5" name="Content Placeholder 4" descr="A red maple leaf&#10;&#10;Description automatically generated with medium confidence">
            <a:extLst>
              <a:ext uri="{FF2B5EF4-FFF2-40B4-BE49-F238E27FC236}">
                <a16:creationId xmlns:a16="http://schemas.microsoft.com/office/drawing/2014/main" id="{61BE41E2-D7CE-7DB9-4FEB-C27B4ED2199A}"/>
              </a:ext>
            </a:extLst>
          </p:cNvPr>
          <p:cNvPicPr>
            <a:picLocks noChangeAspect="1"/>
          </p:cNvPicPr>
          <p:nvPr/>
        </p:nvPicPr>
        <p:blipFill rotWithShape="1">
          <a:blip r:embed="rId2"/>
          <a:srcRect l="21204" r="1948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8">
            <a:extLst>
              <a:ext uri="{FF2B5EF4-FFF2-40B4-BE49-F238E27FC236}">
                <a16:creationId xmlns:a16="http://schemas.microsoft.com/office/drawing/2014/main" id="{25018F7C-CB3E-CDAB-D96E-CB80FD3CEA4D}"/>
              </a:ext>
            </a:extLst>
          </p:cNvPr>
          <p:cNvSpPr>
            <a:spLocks noGrp="1"/>
          </p:cNvSpPr>
          <p:nvPr>
            <p:ph idx="1"/>
          </p:nvPr>
        </p:nvSpPr>
        <p:spPr>
          <a:xfrm>
            <a:off x="6116569" y="2333297"/>
            <a:ext cx="5507584" cy="3843666"/>
          </a:xfrm>
        </p:spPr>
        <p:txBody>
          <a:bodyPr>
            <a:normAutofit/>
          </a:bodyPr>
          <a:lstStyle/>
          <a:p>
            <a:pPr marL="0" indent="0">
              <a:buNone/>
            </a:pPr>
            <a:r>
              <a:rPr lang="en-US" sz="1800" dirty="0">
                <a:latin typeface="Palatino Linotype" panose="02040502050505030304" pitchFamily="18" charset="0"/>
              </a:rPr>
              <a:t>Chair – Jennie </a:t>
            </a:r>
            <a:r>
              <a:rPr lang="en-US" sz="1800" dirty="0" err="1">
                <a:latin typeface="Palatino Linotype" panose="02040502050505030304" pitchFamily="18" charset="0"/>
              </a:rPr>
              <a:t>Miron</a:t>
            </a:r>
            <a:r>
              <a:rPr lang="en-US" sz="1800">
                <a:latin typeface="Palatino Linotype" panose="02040502050505030304" pitchFamily="18" charset="0"/>
              </a:rPr>
              <a:t> (Ontario - Humber College ITAL) </a:t>
            </a:r>
            <a:r>
              <a:rPr lang="en-US" sz="1800">
                <a:latin typeface="Palatino Linotype" panose="02040502050505030304" pitchFamily="18" charset="0"/>
                <a:hlinkClick r:id="rId3"/>
              </a:rPr>
              <a:t>jennie.miron@humber.ca</a:t>
            </a:r>
            <a:r>
              <a:rPr lang="en-US" sz="1800">
                <a:latin typeface="Palatino Linotype" panose="02040502050505030304" pitchFamily="18" charset="0"/>
              </a:rPr>
              <a:t> </a:t>
            </a:r>
          </a:p>
          <a:p>
            <a:pPr marL="0" indent="0">
              <a:buNone/>
            </a:pPr>
            <a:r>
              <a:rPr lang="en-US" sz="1800">
                <a:latin typeface="Palatino Linotype" panose="02040502050505030304" pitchFamily="18" charset="0"/>
              </a:rPr>
              <a:t>Vice-Chair – Angela Clark (Ontario - York University) </a:t>
            </a:r>
            <a:r>
              <a:rPr lang="en-CA" sz="1800" b="0" i="0">
                <a:solidFill>
                  <a:srgbClr val="424242"/>
                </a:solidFill>
                <a:effectLst/>
                <a:latin typeface="Palatino Linotype" panose="02040502050505030304" pitchFamily="18" charset="0"/>
                <a:hlinkClick r:id="rId4"/>
              </a:rPr>
              <a:t>angclark@yorku.ca</a:t>
            </a:r>
            <a:r>
              <a:rPr lang="en-CA" sz="1800" b="0" i="0">
                <a:solidFill>
                  <a:srgbClr val="424242"/>
                </a:solidFill>
                <a:effectLst/>
                <a:latin typeface="Palatino Linotype" panose="02040502050505030304" pitchFamily="18" charset="0"/>
              </a:rPr>
              <a:t> </a:t>
            </a:r>
            <a:endParaRPr lang="en-US" sz="1800">
              <a:latin typeface="Palatino Linotype" panose="02040502050505030304" pitchFamily="18" charset="0"/>
            </a:endParaRPr>
          </a:p>
          <a:p>
            <a:pPr marL="0" indent="0">
              <a:buNone/>
            </a:pPr>
            <a:r>
              <a:rPr lang="en-US" sz="1800">
                <a:latin typeface="Palatino Linotype" panose="02040502050505030304" pitchFamily="18" charset="0"/>
              </a:rPr>
              <a:t>Secretary – Leanne Morrow (Alberta - University of Calgary) </a:t>
            </a:r>
            <a:r>
              <a:rPr lang="en-CA" sz="1800" b="0" i="0">
                <a:solidFill>
                  <a:srgbClr val="424242"/>
                </a:solidFill>
                <a:effectLst/>
                <a:latin typeface="Palatino Linotype" panose="02040502050505030304" pitchFamily="18" charset="0"/>
                <a:hlinkClick r:id="rId5"/>
              </a:rPr>
              <a:t>lhlmorro@ucalgary.ca</a:t>
            </a:r>
            <a:r>
              <a:rPr lang="en-CA" sz="1800" b="0" i="0">
                <a:solidFill>
                  <a:srgbClr val="424242"/>
                </a:solidFill>
                <a:effectLst/>
                <a:latin typeface="Palatino Linotype" panose="02040502050505030304" pitchFamily="18" charset="0"/>
              </a:rPr>
              <a:t> </a:t>
            </a:r>
            <a:endParaRPr lang="en-US" sz="1800">
              <a:latin typeface="Palatino Linotype" panose="02040502050505030304" pitchFamily="18" charset="0"/>
            </a:endParaRPr>
          </a:p>
          <a:p>
            <a:pPr marL="0" indent="0">
              <a:buNone/>
            </a:pPr>
            <a:r>
              <a:rPr lang="en-US" sz="1800">
                <a:latin typeface="Palatino Linotype" panose="02040502050505030304" pitchFamily="18" charset="0"/>
              </a:rPr>
              <a:t>Event Coordinator – Allyson Miller (Ontario -Toronto Metropolitan University) </a:t>
            </a:r>
            <a:r>
              <a:rPr lang="en-CA" sz="1800" b="0" i="0">
                <a:effectLst/>
                <a:latin typeface="Palatino Linotype" panose="02040502050505030304" pitchFamily="18" charset="0"/>
                <a:hlinkClick r:id="rId6"/>
              </a:rPr>
              <a:t>allyson.miller@ryerson.ca</a:t>
            </a:r>
            <a:endParaRPr lang="en-US" sz="1800">
              <a:latin typeface="Palatino Linotype" panose="02040502050505030304" pitchFamily="18" charset="0"/>
            </a:endParaRPr>
          </a:p>
          <a:p>
            <a:pPr marL="0" indent="0">
              <a:buNone/>
            </a:pPr>
            <a:r>
              <a:rPr lang="en-US" sz="1800">
                <a:latin typeface="Palatino Linotype" panose="02040502050505030304" pitchFamily="18" charset="0"/>
              </a:rPr>
              <a:t>Communication Coordinator – Rachel Gorjup (Ontario – U of T) </a:t>
            </a:r>
            <a:r>
              <a:rPr lang="en-US" sz="1800">
                <a:latin typeface="Palatino Linotype" panose="02040502050505030304" pitchFamily="18" charset="0"/>
                <a:hlinkClick r:id="rId7"/>
              </a:rPr>
              <a:t>rachel.gorjup@utoronto.ca</a:t>
            </a:r>
            <a:r>
              <a:rPr lang="en-US" sz="1800">
                <a:latin typeface="Palatino Linotype" panose="02040502050505030304" pitchFamily="18" charset="0"/>
              </a:rPr>
              <a:t> </a:t>
            </a:r>
          </a:p>
        </p:txBody>
      </p:sp>
    </p:spTree>
    <p:extLst>
      <p:ext uri="{BB962C8B-B14F-4D97-AF65-F5344CB8AC3E}">
        <p14:creationId xmlns:p14="http://schemas.microsoft.com/office/powerpoint/2010/main" val="311585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21AE4-ECDA-CEFA-1BB3-389F450C033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latin typeface="Palatino Linotype" panose="02040502050505030304" pitchFamily="18" charset="0"/>
              </a:rPr>
              <a:t>Our Goal</a:t>
            </a:r>
          </a:p>
        </p:txBody>
      </p:sp>
      <p:sp>
        <p:nvSpPr>
          <p:cNvPr id="3" name="Content Placeholder 2">
            <a:extLst>
              <a:ext uri="{FF2B5EF4-FFF2-40B4-BE49-F238E27FC236}">
                <a16:creationId xmlns:a16="http://schemas.microsoft.com/office/drawing/2014/main" id="{74AF9B8D-ADCA-9D3C-0FE4-B60161FE3E60}"/>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br>
              <a:rPr lang="en-US" sz="1100">
                <a:solidFill>
                  <a:srgbClr val="D7755D"/>
                </a:solidFill>
              </a:rPr>
            </a:br>
            <a:endParaRPr lang="en-US" sz="1100">
              <a:solidFill>
                <a:srgbClr val="D7755D"/>
              </a:solidFill>
            </a:endParaRPr>
          </a:p>
        </p:txBody>
      </p:sp>
      <p:cxnSp>
        <p:nvCxnSpPr>
          <p:cNvPr id="1033" name="Straight Connector 103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red maple leaf&#10;&#10;Description automatically generated with medium confidence">
            <a:extLst>
              <a:ext uri="{FF2B5EF4-FFF2-40B4-BE49-F238E27FC236}">
                <a16:creationId xmlns:a16="http://schemas.microsoft.com/office/drawing/2014/main" id="{926B94F8-18D4-6DA8-CE51-2852A5B59C5B}"/>
              </a:ext>
            </a:extLst>
          </p:cNvPr>
          <p:cNvPicPr>
            <a:picLocks noChangeAspect="1"/>
          </p:cNvPicPr>
          <p:nvPr/>
        </p:nvPicPr>
        <p:blipFill rotWithShape="1">
          <a:blip r:embed="rId2"/>
          <a:srcRect l="21950" r="20231"/>
          <a:stretch/>
        </p:blipFill>
        <p:spPr>
          <a:xfrm>
            <a:off x="1321636" y="2426818"/>
            <a:ext cx="3475778" cy="3997637"/>
          </a:xfrm>
          <a:prstGeom prst="rect">
            <a:avLst/>
          </a:prstGeom>
        </p:spPr>
      </p:pic>
      <p:cxnSp>
        <p:nvCxnSpPr>
          <p:cNvPr id="1035" name="Straight Connector 103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Text, logo&#10;&#10;Description automatically generated with medium confidence">
            <a:extLst>
              <a:ext uri="{FF2B5EF4-FFF2-40B4-BE49-F238E27FC236}">
                <a16:creationId xmlns:a16="http://schemas.microsoft.com/office/drawing/2014/main" id="{82C2022C-D4CD-9090-F2DF-3A95AE393B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807356"/>
            <a:ext cx="5455917" cy="323656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3C7A7436-C241-A28D-AB2B-5CF5E3546C4F}"/>
              </a:ext>
            </a:extLst>
          </p:cNvPr>
          <p:cNvSpPr>
            <a:spLocks noGrp="1"/>
          </p:cNvSpPr>
          <p:nvPr>
            <p:ph type="ftr" sz="quarter" idx="11"/>
          </p:nvPr>
        </p:nvSpPr>
        <p:spPr>
          <a:xfrm>
            <a:off x="925287" y="6356350"/>
            <a:ext cx="11137274" cy="365125"/>
          </a:xfrm>
        </p:spPr>
        <p:txBody>
          <a:bodyPr/>
          <a:lstStyle/>
          <a:p>
            <a:r>
              <a:rPr lang="en-US"/>
              <a:t>Image Retrieved from :https://</a:t>
            </a:r>
            <a:r>
              <a:rPr lang="en-US" err="1"/>
              <a:t>th.bing.com</a:t>
            </a:r>
            <a:r>
              <a:rPr lang="en-US"/>
              <a:t>/</a:t>
            </a:r>
            <a:r>
              <a:rPr lang="en-US" err="1"/>
              <a:t>th?id</a:t>
            </a:r>
            <a:r>
              <a:rPr lang="en-US"/>
              <a:t>=OSK.HEROeNPlVa_Aj7CTqOQ3AXFOiDW3j0ev6SKTvciM53rr5Jk&amp;w=472&amp;h=280&amp;c=1&amp;rs=2&amp;o=6&amp;dpr=2&amp;pid=SANGAM</a:t>
            </a:r>
          </a:p>
        </p:txBody>
      </p:sp>
    </p:spTree>
    <p:extLst>
      <p:ext uri="{BB962C8B-B14F-4D97-AF65-F5344CB8AC3E}">
        <p14:creationId xmlns:p14="http://schemas.microsoft.com/office/powerpoint/2010/main" val="34793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47BED-119E-6729-DB26-6A235CAF77F9}"/>
              </a:ext>
            </a:extLst>
          </p:cNvPr>
          <p:cNvSpPr>
            <a:spLocks noGrp="1"/>
          </p:cNvSpPr>
          <p:nvPr>
            <p:ph type="title"/>
          </p:nvPr>
        </p:nvSpPr>
        <p:spPr>
          <a:xfrm>
            <a:off x="348343" y="92982"/>
            <a:ext cx="10515600" cy="1325563"/>
          </a:xfrm>
        </p:spPr>
        <p:txBody>
          <a:bodyPr/>
          <a:lstStyle/>
          <a:p>
            <a:r>
              <a:rPr lang="en-US" b="1">
                <a:latin typeface="Palatino Linotype" panose="02040502050505030304" pitchFamily="18" charset="0"/>
              </a:rPr>
              <a:t>Advisors</a:t>
            </a:r>
          </a:p>
        </p:txBody>
      </p:sp>
      <p:sp>
        <p:nvSpPr>
          <p:cNvPr id="3" name="Content Placeholder 2">
            <a:extLst>
              <a:ext uri="{FF2B5EF4-FFF2-40B4-BE49-F238E27FC236}">
                <a16:creationId xmlns:a16="http://schemas.microsoft.com/office/drawing/2014/main" id="{5A33D1EF-6604-0386-D5EA-63145E4BFD15}"/>
              </a:ext>
            </a:extLst>
          </p:cNvPr>
          <p:cNvSpPr>
            <a:spLocks noGrp="1"/>
          </p:cNvSpPr>
          <p:nvPr>
            <p:ph idx="1"/>
          </p:nvPr>
        </p:nvSpPr>
        <p:spPr>
          <a:xfrm>
            <a:off x="489857" y="1338942"/>
            <a:ext cx="10863943" cy="5519057"/>
          </a:xfrm>
        </p:spPr>
        <p:txBody>
          <a:bodyPr>
            <a:normAutofit fontScale="62500" lnSpcReduction="20000"/>
          </a:bodyPr>
          <a:lstStyle/>
          <a:p>
            <a:pPr marL="0" indent="0" rtl="0">
              <a:spcBef>
                <a:spcPts val="0"/>
              </a:spcBef>
              <a:spcAft>
                <a:spcPts val="0"/>
              </a:spcAft>
              <a:buNone/>
            </a:pPr>
            <a:r>
              <a:rPr lang="en-CA" sz="2200" b="1" i="1" u="none" strike="noStrike">
                <a:solidFill>
                  <a:srgbClr val="000000"/>
                </a:solidFill>
                <a:effectLst/>
                <a:latin typeface="Palatino Linotype" panose="02040502050505030304" pitchFamily="18" charset="0"/>
              </a:rPr>
              <a:t>Other Advisory Committee members are appointed, and may have specific responsibilities assigned, or hold their appointment based on special interests, experience/knowledge, defined strategies, or groups (e.g., provincial AI network, K-12 Liaison). </a:t>
            </a:r>
          </a:p>
          <a:p>
            <a:pPr rtl="0">
              <a:spcBef>
                <a:spcPts val="0"/>
              </a:spcBef>
              <a:spcAft>
                <a:spcPts val="0"/>
              </a:spcAft>
            </a:pPr>
            <a:endParaRPr lang="en-CA" sz="1800">
              <a:solidFill>
                <a:srgbClr val="000000"/>
              </a:solidFill>
              <a:latin typeface="Palatino Linotype" panose="02040502050505030304" pitchFamily="18" charset="0"/>
            </a:endParaRPr>
          </a:p>
          <a:p>
            <a:pPr marL="0" indent="0" rtl="0">
              <a:spcBef>
                <a:spcPts val="0"/>
              </a:spcBef>
              <a:spcAft>
                <a:spcPts val="0"/>
              </a:spcAft>
              <a:buNone/>
            </a:pPr>
            <a:r>
              <a:rPr lang="en-CA" sz="2200" b="0" u="sng">
                <a:solidFill>
                  <a:srgbClr val="000000"/>
                </a:solidFill>
                <a:effectLst/>
                <a:latin typeface="Palatino Linotype" panose="02040502050505030304" pitchFamily="18" charset="0"/>
              </a:rPr>
              <a:t>Advisors </a:t>
            </a:r>
          </a:p>
          <a:p>
            <a:pPr marL="0" indent="0" rtl="0">
              <a:spcBef>
                <a:spcPts val="0"/>
              </a:spcBef>
              <a:spcAft>
                <a:spcPts val="0"/>
              </a:spcAft>
              <a:buNone/>
            </a:pPr>
            <a:endParaRPr lang="en-CA" sz="2200" b="0" u="sng">
              <a:solidFill>
                <a:srgbClr val="000000"/>
              </a:solidFill>
              <a:effectLst/>
              <a:latin typeface="Palatino Linotype" panose="02040502050505030304" pitchFamily="18" charset="0"/>
            </a:endParaRPr>
          </a:p>
          <a:p>
            <a:pPr marL="0" indent="0" rtl="0">
              <a:spcBef>
                <a:spcPts val="0"/>
              </a:spcBef>
              <a:spcAft>
                <a:spcPts val="0"/>
              </a:spcAft>
              <a:buNone/>
            </a:pPr>
            <a:r>
              <a:rPr lang="en-CA" sz="2200" b="1">
                <a:solidFill>
                  <a:srgbClr val="000000"/>
                </a:solidFill>
                <a:effectLst/>
                <a:latin typeface="Palatino Linotype" panose="02040502050505030304" pitchFamily="18" charset="0"/>
              </a:rPr>
              <a:t>British Columbia </a:t>
            </a:r>
            <a:r>
              <a:rPr lang="en-CA" sz="2200" b="0">
                <a:solidFill>
                  <a:srgbClr val="000000"/>
                </a:solidFill>
                <a:effectLst/>
                <a:latin typeface="Palatino Linotype" panose="02040502050505030304" pitchFamily="18" charset="0"/>
              </a:rPr>
              <a:t>–Ainsley Rouse (Senior Manager Academic Integrity – UBC </a:t>
            </a:r>
            <a:r>
              <a:rPr lang="en-CA" sz="2200" b="0">
                <a:solidFill>
                  <a:srgbClr val="000000"/>
                </a:solidFill>
                <a:effectLst/>
                <a:latin typeface="Palatino Linotype" panose="02040502050505030304" pitchFamily="18" charset="0"/>
                <a:hlinkClick r:id="rId2"/>
              </a:rPr>
              <a:t>ainsley.rouse@ubc.ca</a:t>
            </a:r>
            <a:r>
              <a:rPr lang="en-CA" sz="2200" b="0">
                <a:solidFill>
                  <a:srgbClr val="000000"/>
                </a:solidFill>
                <a:effectLst/>
                <a:latin typeface="Palatino Linotype" panose="02040502050505030304" pitchFamily="18" charset="0"/>
              </a:rPr>
              <a:t> )</a:t>
            </a:r>
          </a:p>
          <a:p>
            <a:pPr marL="0" indent="0" rtl="0">
              <a:spcBef>
                <a:spcPts val="0"/>
              </a:spcBef>
              <a:spcAft>
                <a:spcPts val="0"/>
              </a:spcAft>
              <a:buNone/>
            </a:pPr>
            <a:endParaRPr lang="en-CA" sz="2200" b="1">
              <a:solidFill>
                <a:srgbClr val="000000"/>
              </a:solidFill>
              <a:latin typeface="Palatino Linotype" panose="02040502050505030304" pitchFamily="18" charset="0"/>
            </a:endParaRPr>
          </a:p>
          <a:p>
            <a:pPr marL="0" indent="0" rtl="0">
              <a:spcBef>
                <a:spcPts val="0"/>
              </a:spcBef>
              <a:spcAft>
                <a:spcPts val="0"/>
              </a:spcAft>
              <a:buNone/>
            </a:pPr>
            <a:r>
              <a:rPr lang="en-CA" sz="2200" b="1">
                <a:solidFill>
                  <a:srgbClr val="000000"/>
                </a:solidFill>
                <a:highlight>
                  <a:srgbClr val="FFFF00"/>
                </a:highlight>
                <a:latin typeface="Palatino Linotype" panose="02040502050505030304" pitchFamily="18" charset="0"/>
              </a:rPr>
              <a:t>Alberta -- VACANT</a:t>
            </a:r>
          </a:p>
          <a:p>
            <a:pPr marL="0" indent="0" rtl="0">
              <a:spcBef>
                <a:spcPts val="0"/>
              </a:spcBef>
              <a:spcAft>
                <a:spcPts val="0"/>
              </a:spcAft>
              <a:buNone/>
            </a:pPr>
            <a:endParaRPr lang="en-CA" sz="2200" b="1">
              <a:solidFill>
                <a:srgbClr val="000000"/>
              </a:solidFill>
              <a:latin typeface="Palatino Linotype" panose="02040502050505030304" pitchFamily="18" charset="0"/>
            </a:endParaRPr>
          </a:p>
          <a:p>
            <a:pPr marL="0" indent="0" rtl="0">
              <a:spcBef>
                <a:spcPts val="0"/>
              </a:spcBef>
              <a:spcAft>
                <a:spcPts val="0"/>
              </a:spcAft>
              <a:buNone/>
            </a:pPr>
            <a:r>
              <a:rPr lang="en-CA" sz="2200" b="1">
                <a:solidFill>
                  <a:srgbClr val="000000"/>
                </a:solidFill>
                <a:latin typeface="Palatino Linotype" panose="02040502050505030304" pitchFamily="18" charset="0"/>
              </a:rPr>
              <a:t>Saskatchewan </a:t>
            </a:r>
            <a:r>
              <a:rPr lang="en-CA" sz="2200">
                <a:solidFill>
                  <a:srgbClr val="000000"/>
                </a:solidFill>
                <a:latin typeface="Palatino Linotype" panose="02040502050505030304" pitchFamily="18" charset="0"/>
              </a:rPr>
              <a:t>– Susan Bens (Education Development Specialist </a:t>
            </a:r>
            <a:r>
              <a:rPr lang="en-CA" sz="2200">
                <a:solidFill>
                  <a:srgbClr val="000000"/>
                </a:solidFill>
                <a:latin typeface="Palatino Linotype" panose="02040502050505030304" pitchFamily="18" charset="0"/>
                <a:hlinkClick r:id="rId3"/>
              </a:rPr>
              <a:t>–</a:t>
            </a:r>
            <a:r>
              <a:rPr lang="en-CA" sz="2200">
                <a:solidFill>
                  <a:srgbClr val="000000"/>
                </a:solidFill>
                <a:latin typeface="Palatino Linotype" panose="02040502050505030304" pitchFamily="18" charset="0"/>
              </a:rPr>
              <a:t> University of Saskatchewan </a:t>
            </a:r>
            <a:r>
              <a:rPr lang="en-CA" sz="2200" b="0" i="0" u="sng">
                <a:solidFill>
                  <a:srgbClr val="0563C1"/>
                </a:solidFill>
                <a:effectLst/>
                <a:latin typeface="Palatino" pitchFamily="2" charset="77"/>
                <a:ea typeface="Palatino" pitchFamily="2" charset="77"/>
                <a:hlinkClick r:id="rId3"/>
              </a:rPr>
              <a:t>susan.bens@usask.ca</a:t>
            </a:r>
            <a:r>
              <a:rPr lang="en-CA" sz="2200" b="0" i="0" u="sng">
                <a:solidFill>
                  <a:srgbClr val="0563C1"/>
                </a:solidFill>
                <a:effectLst/>
                <a:latin typeface="Palatino" pitchFamily="2" charset="77"/>
                <a:ea typeface="Palatino" pitchFamily="2" charset="77"/>
              </a:rPr>
              <a:t>)</a:t>
            </a:r>
            <a:endParaRPr lang="en-CA" sz="2200" b="1">
              <a:solidFill>
                <a:srgbClr val="000000"/>
              </a:solidFill>
              <a:latin typeface="Palatino" pitchFamily="2" charset="77"/>
              <a:ea typeface="Palatino" pitchFamily="2" charset="77"/>
            </a:endParaRPr>
          </a:p>
          <a:p>
            <a:pPr marL="0" indent="0" rtl="0">
              <a:spcBef>
                <a:spcPts val="0"/>
              </a:spcBef>
              <a:spcAft>
                <a:spcPts val="0"/>
              </a:spcAft>
              <a:buNone/>
            </a:pPr>
            <a:endParaRPr lang="en-CA" sz="2200" b="1">
              <a:solidFill>
                <a:srgbClr val="000000"/>
              </a:solidFill>
              <a:latin typeface="Palatino Linotype" panose="02040502050505030304" pitchFamily="18" charset="0"/>
            </a:endParaRPr>
          </a:p>
          <a:p>
            <a:pPr marL="0" indent="0" rtl="0">
              <a:spcBef>
                <a:spcPts val="0"/>
              </a:spcBef>
              <a:spcAft>
                <a:spcPts val="0"/>
              </a:spcAft>
              <a:buNone/>
            </a:pPr>
            <a:r>
              <a:rPr lang="en-CA" sz="2200" b="1">
                <a:solidFill>
                  <a:srgbClr val="000000"/>
                </a:solidFill>
                <a:latin typeface="Palatino Linotype" panose="02040502050505030304" pitchFamily="18" charset="0"/>
              </a:rPr>
              <a:t>Manitoba</a:t>
            </a:r>
            <a:r>
              <a:rPr lang="en-CA" sz="2200">
                <a:solidFill>
                  <a:srgbClr val="000000"/>
                </a:solidFill>
                <a:latin typeface="Palatino Linotype" panose="02040502050505030304" pitchFamily="18" charset="0"/>
              </a:rPr>
              <a:t> - </a:t>
            </a:r>
            <a:r>
              <a:rPr lang="en-CA" sz="2200" b="0">
                <a:solidFill>
                  <a:srgbClr val="000000"/>
                </a:solidFill>
                <a:effectLst/>
                <a:latin typeface="Palatino Linotype" panose="02040502050505030304" pitchFamily="18" charset="0"/>
              </a:rPr>
              <a:t>Josh Seeland (Manager Library Services Assiniboine Community College </a:t>
            </a:r>
            <a:r>
              <a:rPr lang="en-CA" sz="2200" b="0" i="0">
                <a:solidFill>
                  <a:srgbClr val="000000"/>
                </a:solidFill>
                <a:effectLst/>
                <a:latin typeface="Palatino Linotype" panose="02040502050505030304" pitchFamily="18" charset="0"/>
                <a:hlinkClick r:id="rId4"/>
              </a:rPr>
              <a:t>seelandjl@Assiniboine.net</a:t>
            </a:r>
            <a:r>
              <a:rPr lang="en-CA" sz="2200" b="0" i="0">
                <a:solidFill>
                  <a:srgbClr val="000000"/>
                </a:solidFill>
                <a:effectLst/>
                <a:latin typeface="Palatino Linotype" panose="02040502050505030304" pitchFamily="18" charset="0"/>
              </a:rPr>
              <a:t>)</a:t>
            </a:r>
          </a:p>
          <a:p>
            <a:pPr marL="0" indent="0" rtl="0">
              <a:spcBef>
                <a:spcPts val="0"/>
              </a:spcBef>
              <a:spcAft>
                <a:spcPts val="0"/>
              </a:spcAft>
              <a:buNone/>
            </a:pPr>
            <a:endParaRPr lang="en-CA" sz="2200" b="1">
              <a:solidFill>
                <a:srgbClr val="000000"/>
              </a:solidFill>
              <a:latin typeface="Palatino Linotype" panose="02040502050505030304" pitchFamily="18" charset="0"/>
            </a:endParaRPr>
          </a:p>
          <a:p>
            <a:pPr marL="0" indent="0" rtl="0">
              <a:spcBef>
                <a:spcPts val="0"/>
              </a:spcBef>
              <a:spcAft>
                <a:spcPts val="0"/>
              </a:spcAft>
              <a:buNone/>
            </a:pPr>
            <a:r>
              <a:rPr lang="en-CA" sz="2200" b="1">
                <a:solidFill>
                  <a:srgbClr val="000000"/>
                </a:solidFill>
                <a:latin typeface="Palatino Linotype" panose="02040502050505030304" pitchFamily="18" charset="0"/>
              </a:rPr>
              <a:t>Ontario – </a:t>
            </a:r>
            <a:r>
              <a:rPr lang="en-CA" sz="2200">
                <a:solidFill>
                  <a:srgbClr val="000000"/>
                </a:solidFill>
                <a:latin typeface="Palatino Linotype" panose="02040502050505030304" pitchFamily="18" charset="0"/>
              </a:rPr>
              <a:t>Laura Facciolo (Learning Innovation Specialist – York University </a:t>
            </a:r>
            <a:r>
              <a:rPr lang="en-CA" sz="2200">
                <a:solidFill>
                  <a:srgbClr val="000000"/>
                </a:solidFill>
                <a:latin typeface="Palatino Linotype" panose="02040502050505030304" pitchFamily="18" charset="0"/>
                <a:hlinkClick r:id="rId5"/>
              </a:rPr>
              <a:t>faccioll@yorku.ca</a:t>
            </a:r>
            <a:r>
              <a:rPr lang="en-CA" sz="2200">
                <a:solidFill>
                  <a:srgbClr val="000000"/>
                </a:solidFill>
                <a:latin typeface="Palatino Linotype" panose="02040502050505030304" pitchFamily="18" charset="0"/>
              </a:rPr>
              <a:t> )</a:t>
            </a:r>
            <a:endParaRPr lang="en-CA" sz="2200" b="1">
              <a:solidFill>
                <a:srgbClr val="000000"/>
              </a:solidFill>
              <a:latin typeface="Palatino Linotype" panose="02040502050505030304" pitchFamily="18" charset="0"/>
            </a:endParaRPr>
          </a:p>
          <a:p>
            <a:pPr marL="0" indent="0" rtl="0">
              <a:spcBef>
                <a:spcPts val="0"/>
              </a:spcBef>
              <a:spcAft>
                <a:spcPts val="0"/>
              </a:spcAft>
              <a:buNone/>
            </a:pPr>
            <a:endParaRPr lang="en-CA" sz="2200" b="1" i="0">
              <a:solidFill>
                <a:srgbClr val="000000"/>
              </a:solidFill>
              <a:effectLst/>
              <a:latin typeface="Palatino Linotype" panose="02040502050505030304" pitchFamily="18" charset="0"/>
            </a:endParaRPr>
          </a:p>
          <a:p>
            <a:pPr marL="0" indent="0" rtl="0">
              <a:spcBef>
                <a:spcPts val="0"/>
              </a:spcBef>
              <a:spcAft>
                <a:spcPts val="0"/>
              </a:spcAft>
              <a:buNone/>
            </a:pPr>
            <a:r>
              <a:rPr lang="en-CA" sz="2200" b="1" i="0">
                <a:solidFill>
                  <a:srgbClr val="000000"/>
                </a:solidFill>
                <a:effectLst/>
                <a:latin typeface="Palatino Linotype" panose="02040502050505030304" pitchFamily="18" charset="0"/>
              </a:rPr>
              <a:t>Quebec – </a:t>
            </a:r>
            <a:r>
              <a:rPr lang="en-CA" sz="2200" i="0">
                <a:solidFill>
                  <a:srgbClr val="000000"/>
                </a:solidFill>
                <a:effectLst/>
                <a:latin typeface="Palatino Linotype" panose="02040502050505030304" pitchFamily="18" charset="0"/>
              </a:rPr>
              <a:t>Martine Peters (</a:t>
            </a:r>
            <a:r>
              <a:rPr lang="en-CA" sz="2200">
                <a:solidFill>
                  <a:srgbClr val="000000"/>
                </a:solidFill>
                <a:latin typeface="Palatino Linotype" panose="02040502050505030304" pitchFamily="18" charset="0"/>
              </a:rPr>
              <a:t>P</a:t>
            </a:r>
            <a:r>
              <a:rPr lang="en-CA" sz="2200" b="0" i="0">
                <a:solidFill>
                  <a:srgbClr val="000000"/>
                </a:solidFill>
                <a:effectLst/>
                <a:latin typeface="Palatino Linotype" panose="02040502050505030304" pitchFamily="18" charset="0"/>
              </a:rPr>
              <a:t>rofessor Department of Education </a:t>
            </a:r>
            <a:r>
              <a:rPr lang="en-CA" sz="2200">
                <a:solidFill>
                  <a:srgbClr val="000000"/>
                </a:solidFill>
                <a:latin typeface="Palatino Linotype" panose="02040502050505030304" pitchFamily="18" charset="0"/>
              </a:rPr>
              <a:t>S</a:t>
            </a:r>
            <a:r>
              <a:rPr lang="en-CA" sz="2200" b="0" i="0">
                <a:solidFill>
                  <a:srgbClr val="000000"/>
                </a:solidFill>
                <a:effectLst/>
                <a:latin typeface="Palatino Linotype" panose="02040502050505030304" pitchFamily="18" charset="0"/>
              </a:rPr>
              <a:t>ciences </a:t>
            </a:r>
            <a:r>
              <a:rPr lang="en-CA" sz="2200">
                <a:solidFill>
                  <a:srgbClr val="000000"/>
                </a:solidFill>
                <a:latin typeface="Palatino Linotype" panose="02040502050505030304" pitchFamily="18" charset="0"/>
              </a:rPr>
              <a:t>-- </a:t>
            </a:r>
            <a:r>
              <a:rPr lang="en-CA" sz="2200" b="0" i="0">
                <a:solidFill>
                  <a:srgbClr val="000000"/>
                </a:solidFill>
                <a:effectLst/>
                <a:latin typeface="Palatino Linotype" panose="02040502050505030304" pitchFamily="18" charset="0"/>
              </a:rPr>
              <a:t>Université du Québec </a:t>
            </a:r>
            <a:r>
              <a:rPr lang="en-CA" sz="2200" b="0" i="0" err="1">
                <a:solidFill>
                  <a:srgbClr val="000000"/>
                </a:solidFill>
                <a:effectLst/>
                <a:latin typeface="Palatino Linotype" panose="02040502050505030304" pitchFamily="18" charset="0"/>
              </a:rPr>
              <a:t>en</a:t>
            </a:r>
            <a:r>
              <a:rPr lang="en-CA" sz="2200" b="0" i="0">
                <a:solidFill>
                  <a:srgbClr val="000000"/>
                </a:solidFill>
                <a:effectLst/>
                <a:latin typeface="Palatino Linotype" panose="02040502050505030304" pitchFamily="18" charset="0"/>
              </a:rPr>
              <a:t> Outaouais </a:t>
            </a:r>
            <a:r>
              <a:rPr lang="en-CA" sz="2200" b="0" i="0">
                <a:solidFill>
                  <a:srgbClr val="000000"/>
                </a:solidFill>
                <a:effectLst/>
                <a:latin typeface="Palatino Linotype" panose="02040502050505030304" pitchFamily="18" charset="0"/>
                <a:hlinkClick r:id="rId6"/>
              </a:rPr>
              <a:t>martine.peters@uqo.ca</a:t>
            </a:r>
            <a:r>
              <a:rPr lang="en-CA" sz="2200" b="0" i="0">
                <a:solidFill>
                  <a:srgbClr val="000000"/>
                </a:solidFill>
                <a:effectLst/>
                <a:latin typeface="Palatino Linotype" panose="02040502050505030304" pitchFamily="18" charset="0"/>
              </a:rPr>
              <a:t> )</a:t>
            </a:r>
            <a:endParaRPr lang="en-CA" sz="2200" i="0">
              <a:solidFill>
                <a:srgbClr val="000000"/>
              </a:solidFill>
              <a:effectLst/>
              <a:latin typeface="Palatino Linotype" panose="02040502050505030304" pitchFamily="18" charset="0"/>
            </a:endParaRPr>
          </a:p>
          <a:p>
            <a:pPr marL="0" indent="0" rtl="0">
              <a:spcBef>
                <a:spcPts val="0"/>
              </a:spcBef>
              <a:spcAft>
                <a:spcPts val="0"/>
              </a:spcAft>
              <a:buNone/>
            </a:pPr>
            <a:endParaRPr lang="en-CA" sz="2200" b="1" i="0">
              <a:solidFill>
                <a:srgbClr val="000000"/>
              </a:solidFill>
              <a:effectLst/>
              <a:latin typeface="Palatino Linotype" panose="02040502050505030304" pitchFamily="18" charset="0"/>
            </a:endParaRPr>
          </a:p>
          <a:p>
            <a:pPr marL="0" indent="0" rtl="0">
              <a:spcBef>
                <a:spcPts val="0"/>
              </a:spcBef>
              <a:spcAft>
                <a:spcPts val="0"/>
              </a:spcAft>
              <a:buNone/>
            </a:pPr>
            <a:r>
              <a:rPr lang="en-CA" sz="2200" b="1" i="0">
                <a:solidFill>
                  <a:srgbClr val="000000"/>
                </a:solidFill>
                <a:effectLst/>
                <a:latin typeface="Palatino Linotype" panose="02040502050505030304" pitchFamily="18" charset="0"/>
              </a:rPr>
              <a:t>New Brunswick </a:t>
            </a:r>
            <a:r>
              <a:rPr lang="en-CA" sz="2200" i="0">
                <a:solidFill>
                  <a:srgbClr val="000000"/>
                </a:solidFill>
                <a:effectLst/>
                <a:latin typeface="Palatino Linotype" panose="02040502050505030304" pitchFamily="18" charset="0"/>
              </a:rPr>
              <a:t>– Cynthia Potvin (Associate Professor, Department of Translation and Languages – </a:t>
            </a:r>
            <a:r>
              <a:rPr lang="en-CA" sz="2200" b="0" i="0">
                <a:effectLst/>
                <a:latin typeface="Palatino" pitchFamily="2" charset="77"/>
                <a:ea typeface="Palatino" pitchFamily="2" charset="77"/>
              </a:rPr>
              <a:t>Université de Moncton </a:t>
            </a:r>
            <a:r>
              <a:rPr lang="en-CA" sz="2200" b="0" i="0">
                <a:solidFill>
                  <a:srgbClr val="424242"/>
                </a:solidFill>
                <a:effectLst/>
                <a:latin typeface="Palatino Linotype" panose="02040502050505030304" pitchFamily="18" charset="0"/>
                <a:hlinkClick r:id="rId7"/>
              </a:rPr>
              <a:t>cynthia.potvin@umoncton.ca</a:t>
            </a:r>
            <a:r>
              <a:rPr lang="en-CA" sz="2200" b="0" i="0">
                <a:effectLst/>
                <a:latin typeface="Palatino" pitchFamily="2" charset="77"/>
                <a:ea typeface="Palatino" pitchFamily="2" charset="77"/>
              </a:rPr>
              <a:t>)</a:t>
            </a:r>
            <a:endParaRPr lang="en-CA" sz="2200" i="0">
              <a:effectLst/>
              <a:latin typeface="Palatino" pitchFamily="2" charset="77"/>
              <a:ea typeface="Palatino" pitchFamily="2" charset="77"/>
            </a:endParaRPr>
          </a:p>
          <a:p>
            <a:pPr marL="0" indent="0" rtl="0">
              <a:spcBef>
                <a:spcPts val="0"/>
              </a:spcBef>
              <a:spcAft>
                <a:spcPts val="0"/>
              </a:spcAft>
              <a:buNone/>
            </a:pPr>
            <a:endParaRPr lang="en-CA" sz="2200" b="1">
              <a:solidFill>
                <a:srgbClr val="000000"/>
              </a:solidFill>
              <a:latin typeface="Palatino Linotype" panose="02040502050505030304" pitchFamily="18" charset="0"/>
            </a:endParaRPr>
          </a:p>
          <a:p>
            <a:pPr marL="0" indent="0" rtl="0">
              <a:spcBef>
                <a:spcPts val="0"/>
              </a:spcBef>
              <a:spcAft>
                <a:spcPts val="0"/>
              </a:spcAft>
              <a:buNone/>
            </a:pPr>
            <a:r>
              <a:rPr lang="en-CA" sz="2200" b="1">
                <a:solidFill>
                  <a:srgbClr val="000000"/>
                </a:solidFill>
                <a:latin typeface="Palatino Linotype" panose="02040502050505030304" pitchFamily="18" charset="0"/>
              </a:rPr>
              <a:t>Nova Scotia</a:t>
            </a:r>
            <a:r>
              <a:rPr lang="en-CA" sz="2200">
                <a:solidFill>
                  <a:srgbClr val="000000"/>
                </a:solidFill>
                <a:latin typeface="Palatino Linotype" panose="02040502050505030304" pitchFamily="18" charset="0"/>
              </a:rPr>
              <a:t>—Bob Mann (</a:t>
            </a:r>
            <a:r>
              <a:rPr lang="en-CA" sz="2200" b="0" i="0">
                <a:solidFill>
                  <a:srgbClr val="222222"/>
                </a:solidFill>
                <a:effectLst/>
                <a:latin typeface="Palatino" pitchFamily="2" charset="77"/>
                <a:ea typeface="Palatino" pitchFamily="2" charset="77"/>
              </a:rPr>
              <a:t>Manager, Discipline and Appeals, </a:t>
            </a:r>
            <a:r>
              <a:rPr lang="en-CA" sz="2200">
                <a:solidFill>
                  <a:srgbClr val="000000"/>
                </a:solidFill>
                <a:latin typeface="Palatino Linotype" panose="02040502050505030304" pitchFamily="18" charset="0"/>
              </a:rPr>
              <a:t>Dalhousie University </a:t>
            </a:r>
            <a:r>
              <a:rPr lang="en-CA" sz="2200" b="0" i="0">
                <a:solidFill>
                  <a:srgbClr val="424242"/>
                </a:solidFill>
                <a:effectLst/>
                <a:latin typeface="Palatino" pitchFamily="2" charset="77"/>
                <a:ea typeface="Palatino" pitchFamily="2" charset="77"/>
                <a:hlinkClick r:id="rId8"/>
              </a:rPr>
              <a:t>bob.mann@dal.ca</a:t>
            </a:r>
            <a:r>
              <a:rPr lang="en-CA" sz="2200" b="0" i="0">
                <a:solidFill>
                  <a:srgbClr val="424242"/>
                </a:solidFill>
                <a:effectLst/>
                <a:latin typeface="Palatino" pitchFamily="2" charset="77"/>
                <a:ea typeface="Palatino" pitchFamily="2" charset="77"/>
              </a:rPr>
              <a:t> </a:t>
            </a:r>
            <a:endParaRPr lang="en-CA" sz="2200">
              <a:solidFill>
                <a:srgbClr val="000000"/>
              </a:solidFill>
              <a:latin typeface="Palatino" pitchFamily="2" charset="77"/>
              <a:ea typeface="Palatino" pitchFamily="2" charset="77"/>
            </a:endParaRPr>
          </a:p>
          <a:p>
            <a:pPr marL="0" indent="0" rtl="0">
              <a:spcBef>
                <a:spcPts val="0"/>
              </a:spcBef>
              <a:spcAft>
                <a:spcPts val="0"/>
              </a:spcAft>
              <a:buNone/>
            </a:pPr>
            <a:endParaRPr lang="en-CA" sz="2200" b="1" i="0">
              <a:solidFill>
                <a:srgbClr val="000000"/>
              </a:solidFill>
              <a:effectLst/>
              <a:latin typeface="Palatino Linotype" panose="02040502050505030304" pitchFamily="18" charset="0"/>
            </a:endParaRPr>
          </a:p>
          <a:p>
            <a:pPr marL="0" indent="0" rtl="0">
              <a:spcBef>
                <a:spcPts val="0"/>
              </a:spcBef>
              <a:spcAft>
                <a:spcPts val="0"/>
              </a:spcAft>
              <a:buNone/>
            </a:pPr>
            <a:r>
              <a:rPr lang="en-CA" sz="2200" b="1" i="0">
                <a:solidFill>
                  <a:srgbClr val="000000"/>
                </a:solidFill>
                <a:effectLst/>
                <a:latin typeface="Palatino Linotype" panose="02040502050505030304" pitchFamily="18" charset="0"/>
              </a:rPr>
              <a:t>PEI </a:t>
            </a:r>
            <a:r>
              <a:rPr lang="en-CA" sz="2200" i="0">
                <a:solidFill>
                  <a:srgbClr val="000000"/>
                </a:solidFill>
                <a:effectLst/>
                <a:latin typeface="Palatino Linotype" panose="02040502050505030304" pitchFamily="18" charset="0"/>
              </a:rPr>
              <a:t>– Paul MacLeod (</a:t>
            </a:r>
            <a:r>
              <a:rPr lang="en-CA" sz="2200">
                <a:solidFill>
                  <a:srgbClr val="242424"/>
                </a:solidFill>
                <a:latin typeface="Palatino" pitchFamily="2" charset="77"/>
                <a:ea typeface="Palatino" pitchFamily="2" charset="77"/>
              </a:rPr>
              <a:t>S</a:t>
            </a:r>
            <a:r>
              <a:rPr lang="en-CA" sz="2200" b="0" i="0">
                <a:solidFill>
                  <a:srgbClr val="242424"/>
                </a:solidFill>
                <a:effectLst/>
                <a:latin typeface="Palatino" pitchFamily="2" charset="77"/>
                <a:ea typeface="Palatino" pitchFamily="2" charset="77"/>
              </a:rPr>
              <a:t>essional instructor at UPEI, Director, PACT Consulting Group – </a:t>
            </a:r>
            <a:r>
              <a:rPr lang="en-CA" sz="2200" b="0" i="0">
                <a:solidFill>
                  <a:srgbClr val="242424"/>
                </a:solidFill>
                <a:effectLst/>
                <a:latin typeface="Palatino" pitchFamily="2" charset="77"/>
                <a:ea typeface="Palatino" pitchFamily="2" charset="77"/>
                <a:hlinkClick r:id="rId9"/>
              </a:rPr>
              <a:t>dr.paulmacleod@gmail.com</a:t>
            </a:r>
            <a:r>
              <a:rPr lang="en-CA" sz="2200" b="0" i="0">
                <a:solidFill>
                  <a:srgbClr val="242424"/>
                </a:solidFill>
                <a:effectLst/>
                <a:latin typeface="Palatino" pitchFamily="2" charset="77"/>
                <a:ea typeface="Palatino" pitchFamily="2" charset="77"/>
              </a:rPr>
              <a:t> )</a:t>
            </a:r>
            <a:endParaRPr lang="en-CA" sz="2200" b="1" i="0">
              <a:solidFill>
                <a:srgbClr val="000000"/>
              </a:solidFill>
              <a:effectLst/>
              <a:latin typeface="Palatino" pitchFamily="2" charset="77"/>
              <a:ea typeface="Palatino" pitchFamily="2" charset="77"/>
            </a:endParaRPr>
          </a:p>
          <a:p>
            <a:pPr marL="0" indent="0" rtl="0">
              <a:spcBef>
                <a:spcPts val="0"/>
              </a:spcBef>
              <a:spcAft>
                <a:spcPts val="0"/>
              </a:spcAft>
              <a:buNone/>
            </a:pPr>
            <a:endParaRPr lang="en-CA" sz="2200" b="1" i="0">
              <a:solidFill>
                <a:srgbClr val="000000"/>
              </a:solidFill>
              <a:effectLst/>
              <a:latin typeface="Palatino Linotype" panose="02040502050505030304" pitchFamily="18" charset="0"/>
            </a:endParaRPr>
          </a:p>
          <a:p>
            <a:pPr marL="0" indent="0" rtl="0">
              <a:spcBef>
                <a:spcPts val="0"/>
              </a:spcBef>
              <a:spcAft>
                <a:spcPts val="0"/>
              </a:spcAft>
              <a:buNone/>
            </a:pPr>
            <a:r>
              <a:rPr lang="en-CA" sz="2200" b="1" i="0">
                <a:solidFill>
                  <a:srgbClr val="000000"/>
                </a:solidFill>
                <a:effectLst/>
                <a:highlight>
                  <a:srgbClr val="FFFF00"/>
                </a:highlight>
                <a:latin typeface="Palatino Linotype" panose="02040502050505030304" pitchFamily="18" charset="0"/>
              </a:rPr>
              <a:t>Newfoundland &amp; Labrador—</a:t>
            </a:r>
            <a:r>
              <a:rPr lang="en-CA" sz="2200" b="1">
                <a:solidFill>
                  <a:srgbClr val="000000"/>
                </a:solidFill>
                <a:highlight>
                  <a:srgbClr val="FFFF00"/>
                </a:highlight>
                <a:latin typeface="Palatino Linotype" panose="02040502050505030304" pitchFamily="18" charset="0"/>
              </a:rPr>
              <a:t>VACANT - </a:t>
            </a:r>
            <a:r>
              <a:rPr lang="en-CA" sz="2200" b="1" i="0">
                <a:solidFill>
                  <a:srgbClr val="000000"/>
                </a:solidFill>
                <a:effectLst/>
                <a:highlight>
                  <a:srgbClr val="FFFF00"/>
                </a:highlight>
                <a:latin typeface="Palatino Linotype" panose="02040502050505030304" pitchFamily="18" charset="0"/>
              </a:rPr>
              <a:t>message sent to Memorial</a:t>
            </a:r>
          </a:p>
          <a:p>
            <a:pPr marL="0" indent="0" rtl="0">
              <a:spcBef>
                <a:spcPts val="0"/>
              </a:spcBef>
              <a:spcAft>
                <a:spcPts val="0"/>
              </a:spcAft>
              <a:buNone/>
            </a:pPr>
            <a:endParaRPr lang="en-CA" sz="2200" b="1">
              <a:solidFill>
                <a:srgbClr val="000000"/>
              </a:solidFill>
              <a:highlight>
                <a:srgbClr val="FFFF00"/>
              </a:highlight>
              <a:latin typeface="Palatino Linotype" panose="02040502050505030304" pitchFamily="18" charset="0"/>
            </a:endParaRPr>
          </a:p>
          <a:p>
            <a:pPr marL="0" indent="0" rtl="0">
              <a:spcBef>
                <a:spcPts val="0"/>
              </a:spcBef>
              <a:spcAft>
                <a:spcPts val="0"/>
              </a:spcAft>
              <a:buNone/>
            </a:pPr>
            <a:r>
              <a:rPr lang="en-CA" sz="2200" b="1">
                <a:solidFill>
                  <a:srgbClr val="000000"/>
                </a:solidFill>
                <a:highlight>
                  <a:srgbClr val="FFFF00"/>
                </a:highlight>
                <a:latin typeface="Palatino Linotype" panose="02040502050505030304" pitchFamily="18" charset="0"/>
              </a:rPr>
              <a:t>Yukon—VACANT - message sent to President Yukon University – Dr. Brown</a:t>
            </a:r>
          </a:p>
          <a:p>
            <a:pPr marL="0" indent="0" rtl="0">
              <a:spcBef>
                <a:spcPts val="0"/>
              </a:spcBef>
              <a:spcAft>
                <a:spcPts val="0"/>
              </a:spcAft>
              <a:buNone/>
            </a:pPr>
            <a:endParaRPr lang="en-CA" sz="2200" b="1" i="0">
              <a:solidFill>
                <a:srgbClr val="000000"/>
              </a:solidFill>
              <a:effectLst/>
              <a:highlight>
                <a:srgbClr val="FFFF00"/>
              </a:highlight>
              <a:latin typeface="Palatino Linotype" panose="02040502050505030304" pitchFamily="18" charset="0"/>
            </a:endParaRPr>
          </a:p>
          <a:p>
            <a:pPr marL="0" indent="0" rtl="0">
              <a:spcBef>
                <a:spcPts val="0"/>
              </a:spcBef>
              <a:spcAft>
                <a:spcPts val="0"/>
              </a:spcAft>
              <a:buNone/>
            </a:pPr>
            <a:r>
              <a:rPr lang="en-CA" sz="2200" b="1" i="0">
                <a:solidFill>
                  <a:srgbClr val="000000"/>
                </a:solidFill>
                <a:effectLst/>
                <a:highlight>
                  <a:srgbClr val="FFFF00"/>
                </a:highlight>
                <a:latin typeface="Palatino Linotype" panose="02040502050505030304" pitchFamily="18" charset="0"/>
              </a:rPr>
              <a:t>Northwest Territories– VACANT - message sent to Aurora College</a:t>
            </a:r>
          </a:p>
          <a:p>
            <a:pPr marL="0" indent="0" rtl="0">
              <a:spcBef>
                <a:spcPts val="0"/>
              </a:spcBef>
              <a:spcAft>
                <a:spcPts val="0"/>
              </a:spcAft>
              <a:buNone/>
            </a:pPr>
            <a:endParaRPr lang="en-CA" sz="2200" b="1" i="0">
              <a:solidFill>
                <a:srgbClr val="000000"/>
              </a:solidFill>
              <a:effectLst/>
              <a:highlight>
                <a:srgbClr val="FFFF00"/>
              </a:highlight>
              <a:latin typeface="Palatino Linotype" panose="02040502050505030304" pitchFamily="18" charset="0"/>
            </a:endParaRPr>
          </a:p>
          <a:p>
            <a:pPr marL="0" indent="0" rtl="0">
              <a:spcBef>
                <a:spcPts val="0"/>
              </a:spcBef>
              <a:spcAft>
                <a:spcPts val="0"/>
              </a:spcAft>
              <a:buNone/>
            </a:pPr>
            <a:r>
              <a:rPr lang="en-CA" sz="2200" b="1" i="0">
                <a:solidFill>
                  <a:srgbClr val="000000"/>
                </a:solidFill>
                <a:effectLst/>
                <a:highlight>
                  <a:srgbClr val="FFFF00"/>
                </a:highlight>
                <a:latin typeface="Palatino Linotype" panose="02040502050505030304" pitchFamily="18" charset="0"/>
              </a:rPr>
              <a:t>Nunavut—</a:t>
            </a:r>
            <a:r>
              <a:rPr lang="en-CA" sz="2200" b="1">
                <a:solidFill>
                  <a:srgbClr val="000000"/>
                </a:solidFill>
                <a:highlight>
                  <a:srgbClr val="FFFF00"/>
                </a:highlight>
                <a:latin typeface="Palatino Linotype" panose="02040502050505030304" pitchFamily="18" charset="0"/>
              </a:rPr>
              <a:t>VACANT - </a:t>
            </a:r>
            <a:r>
              <a:rPr lang="en-CA" sz="2200" b="1" i="0">
                <a:solidFill>
                  <a:srgbClr val="000000"/>
                </a:solidFill>
                <a:effectLst/>
                <a:highlight>
                  <a:srgbClr val="FFFF00"/>
                </a:highlight>
                <a:latin typeface="Palatino Linotype" panose="02040502050505030304" pitchFamily="18" charset="0"/>
              </a:rPr>
              <a:t>message sent to Nunavut Arctic Circle – President Becky Mearns</a:t>
            </a:r>
          </a:p>
          <a:p>
            <a:pPr marL="0" indent="0" rtl="0">
              <a:spcBef>
                <a:spcPts val="0"/>
              </a:spcBef>
              <a:spcAft>
                <a:spcPts val="0"/>
              </a:spcAft>
              <a:buNone/>
            </a:pPr>
            <a:endParaRPr lang="en-CA" sz="1800" b="0" i="0">
              <a:solidFill>
                <a:srgbClr val="000000"/>
              </a:solidFill>
              <a:effectLst/>
              <a:highlight>
                <a:srgbClr val="FFFF00"/>
              </a:highlight>
              <a:latin typeface="Palatino Linotype" panose="02040502050505030304" pitchFamily="18" charset="0"/>
            </a:endParaRPr>
          </a:p>
          <a:p>
            <a:pPr marL="0" indent="0" rtl="0">
              <a:spcBef>
                <a:spcPts val="0"/>
              </a:spcBef>
              <a:spcAft>
                <a:spcPts val="0"/>
              </a:spcAft>
              <a:buNone/>
            </a:pPr>
            <a:endParaRPr lang="en-CA" sz="1800" b="0">
              <a:effectLst/>
              <a:latin typeface="Palatino Linotype" panose="02040502050505030304" pitchFamily="18" charset="0"/>
            </a:endParaRPr>
          </a:p>
          <a:p>
            <a:pPr marL="0" indent="0">
              <a:buNone/>
            </a:pPr>
            <a:br>
              <a:rPr lang="en-CA" b="0">
                <a:effectLst/>
              </a:rPr>
            </a:br>
            <a:endParaRPr lang="en-US"/>
          </a:p>
        </p:txBody>
      </p:sp>
    </p:spTree>
    <p:extLst>
      <p:ext uri="{BB962C8B-B14F-4D97-AF65-F5344CB8AC3E}">
        <p14:creationId xmlns:p14="http://schemas.microsoft.com/office/powerpoint/2010/main" val="56519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red maple leaf&#10;&#10;Description automatically generated with medium confidence">
            <a:extLst>
              <a:ext uri="{FF2B5EF4-FFF2-40B4-BE49-F238E27FC236}">
                <a16:creationId xmlns:a16="http://schemas.microsoft.com/office/drawing/2014/main" id="{2FCD2202-755D-94A4-1175-3459DAA66420}"/>
              </a:ext>
            </a:extLst>
          </p:cNvPr>
          <p:cNvPicPr>
            <a:picLocks noGrp="1" noChangeAspect="1"/>
          </p:cNvPicPr>
          <p:nvPr>
            <p:ph idx="1"/>
          </p:nvPr>
        </p:nvPicPr>
        <p:blipFill rotWithShape="1">
          <a:blip r:embed="rId2"/>
          <a:srcRect l="21950" r="20231"/>
          <a:stretch/>
        </p:blipFill>
        <p:spPr>
          <a:xfrm>
            <a:off x="6515923" y="885827"/>
            <a:ext cx="4555537" cy="5239512"/>
          </a:xfrm>
          <a:prstGeom prst="rect">
            <a:avLst/>
          </a:prstGeom>
        </p:spPr>
      </p:pic>
      <p:sp>
        <p:nvSpPr>
          <p:cNvPr id="11" name="Freeform: Shape 10">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F38AFE-432B-E832-6C0C-88C5C9C0F968}"/>
              </a:ext>
            </a:extLst>
          </p:cNvPr>
          <p:cNvSpPr>
            <a:spLocks noGrp="1"/>
          </p:cNvSpPr>
          <p:nvPr>
            <p:ph type="title"/>
          </p:nvPr>
        </p:nvSpPr>
        <p:spPr>
          <a:xfrm>
            <a:off x="698468" y="1179337"/>
            <a:ext cx="3877056" cy="2249424"/>
          </a:xfrm>
        </p:spPr>
        <p:txBody>
          <a:bodyPr vert="horz" lIns="91440" tIns="45720" rIns="91440" bIns="45720" rtlCol="0" anchor="b">
            <a:normAutofit/>
          </a:bodyPr>
          <a:lstStyle/>
          <a:p>
            <a:r>
              <a:rPr lang="en-US" sz="4000" b="1" kern="1200">
                <a:solidFill>
                  <a:schemeClr val="tx1"/>
                </a:solidFill>
                <a:latin typeface="Palatino Linotype" panose="02040502050505030304" pitchFamily="18" charset="0"/>
              </a:rPr>
              <a:t>QUESTIONS - COMMENTS</a:t>
            </a:r>
          </a:p>
        </p:txBody>
      </p:sp>
    </p:spTree>
    <p:extLst>
      <p:ext uri="{BB962C8B-B14F-4D97-AF65-F5344CB8AC3E}">
        <p14:creationId xmlns:p14="http://schemas.microsoft.com/office/powerpoint/2010/main" val="1950543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2F40B2-948F-E93D-B913-11682F505DBD}"/>
              </a:ext>
            </a:extLst>
          </p:cNvPr>
          <p:cNvSpPr>
            <a:spLocks noGrp="1"/>
          </p:cNvSpPr>
          <p:nvPr>
            <p:ph type="title"/>
          </p:nvPr>
        </p:nvSpPr>
        <p:spPr>
          <a:xfrm>
            <a:off x="640080" y="325369"/>
            <a:ext cx="4368602" cy="1956841"/>
          </a:xfrm>
        </p:spPr>
        <p:txBody>
          <a:bodyPr anchor="b">
            <a:normAutofit fontScale="90000"/>
          </a:bodyPr>
          <a:lstStyle/>
          <a:p>
            <a:r>
              <a:rPr lang="en-US" sz="5400" b="1">
                <a:latin typeface="Palatino Linotype" panose="02040502050505030304" pitchFamily="18" charset="0"/>
              </a:rPr>
              <a:t>Updates from the Provinces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CAA4634-D051-3634-0434-F0BD84EE8C72}"/>
              </a:ext>
            </a:extLst>
          </p:cNvPr>
          <p:cNvSpPr>
            <a:spLocks noGrp="1"/>
          </p:cNvSpPr>
          <p:nvPr>
            <p:ph idx="1"/>
          </p:nvPr>
        </p:nvSpPr>
        <p:spPr>
          <a:xfrm>
            <a:off x="640080" y="2872899"/>
            <a:ext cx="4243589" cy="3320668"/>
          </a:xfrm>
        </p:spPr>
        <p:txBody>
          <a:bodyPr>
            <a:normAutofit/>
          </a:bodyPr>
          <a:lstStyle/>
          <a:p>
            <a:pPr marL="0" indent="0">
              <a:buNone/>
              <a:tabLst>
                <a:tab pos="900430" algn="l"/>
              </a:tabLst>
            </a:pPr>
            <a:r>
              <a:rPr lang="en-CA" sz="1700">
                <a:effectLst/>
                <a:highlight>
                  <a:srgbClr val="FFFFFF"/>
                </a:highlight>
                <a:latin typeface="Palatino Linotype" panose="02040502050505030304" pitchFamily="18" charset="0"/>
                <a:ea typeface="Calibri" panose="020F0502020204030204" pitchFamily="34" charset="0"/>
                <a:cs typeface="Times New Roman" panose="02020603050405020304" pitchFamily="18" charset="0"/>
              </a:rPr>
              <a:t>Academic Integrity Update from Provinces/Territories</a:t>
            </a:r>
            <a:endParaRPr lang="en-CA" sz="170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buFont typeface="Wingdings" pitchFamily="2" charset="2"/>
              <a:buChar char=""/>
              <a:tabLst>
                <a:tab pos="900430" algn="l"/>
              </a:tabLst>
            </a:pPr>
            <a:r>
              <a:rPr lang="en-CA" sz="1700">
                <a:effectLst/>
                <a:highlight>
                  <a:srgbClr val="FFFFFF"/>
                </a:highlight>
                <a:latin typeface="Palatino Linotype" panose="02040502050505030304" pitchFamily="18" charset="0"/>
                <a:ea typeface="Calibri" panose="020F0502020204030204" pitchFamily="34" charset="0"/>
              </a:rPr>
              <a:t>BC (Ainsley Rouse)</a:t>
            </a:r>
            <a:endParaRPr lang="en-CA" sz="1700">
              <a:effectLst/>
              <a:latin typeface="Palatino Linotype" panose="02040502050505030304" pitchFamily="18" charset="0"/>
              <a:ea typeface="Calibri" panose="020F0502020204030204" pitchFamily="34" charset="0"/>
            </a:endParaRPr>
          </a:p>
          <a:p>
            <a:pPr marL="342900" lvl="0" indent="-342900">
              <a:buFont typeface="Wingdings" pitchFamily="2" charset="2"/>
              <a:buChar char=""/>
              <a:tabLst>
                <a:tab pos="900430" algn="l"/>
              </a:tabLst>
            </a:pPr>
            <a:r>
              <a:rPr lang="en-CA" sz="1700">
                <a:effectLst/>
                <a:highlight>
                  <a:srgbClr val="FFFFFF"/>
                </a:highlight>
                <a:latin typeface="Palatino Linotype" panose="02040502050505030304" pitchFamily="18" charset="0"/>
                <a:ea typeface="Calibri" panose="020F0502020204030204" pitchFamily="34" charset="0"/>
              </a:rPr>
              <a:t>Alberta (Leeanne Morrow)</a:t>
            </a:r>
            <a:endParaRPr lang="en-CA" sz="1700">
              <a:effectLst/>
              <a:latin typeface="Palatino Linotype" panose="02040502050505030304" pitchFamily="18" charset="0"/>
              <a:ea typeface="Calibri" panose="020F0502020204030204" pitchFamily="34" charset="0"/>
            </a:endParaRPr>
          </a:p>
          <a:p>
            <a:pPr marL="342900" lvl="0" indent="-342900">
              <a:buFont typeface="Wingdings" pitchFamily="2" charset="2"/>
              <a:buChar char=""/>
              <a:tabLst>
                <a:tab pos="900430" algn="l"/>
              </a:tabLst>
            </a:pPr>
            <a:r>
              <a:rPr lang="en-CA" sz="1700">
                <a:effectLst/>
                <a:highlight>
                  <a:srgbClr val="FFFFFF"/>
                </a:highlight>
                <a:latin typeface="Palatino Linotype" panose="02040502050505030304" pitchFamily="18" charset="0"/>
                <a:ea typeface="Calibri" panose="020F0502020204030204" pitchFamily="34" charset="0"/>
              </a:rPr>
              <a:t>Saskatchewan (Susan Bens)</a:t>
            </a:r>
            <a:endParaRPr lang="en-CA" sz="1700">
              <a:effectLst/>
              <a:latin typeface="Palatino Linotype" panose="02040502050505030304" pitchFamily="18" charset="0"/>
              <a:ea typeface="Calibri" panose="020F0502020204030204" pitchFamily="34" charset="0"/>
            </a:endParaRPr>
          </a:p>
          <a:p>
            <a:pPr marL="342900" lvl="0" indent="-342900">
              <a:buFont typeface="Wingdings" pitchFamily="2" charset="2"/>
              <a:buChar char=""/>
              <a:tabLst>
                <a:tab pos="900430" algn="l"/>
              </a:tabLst>
            </a:pPr>
            <a:r>
              <a:rPr lang="en-CA" sz="1700">
                <a:effectLst/>
                <a:highlight>
                  <a:srgbClr val="FFFFFF"/>
                </a:highlight>
                <a:latin typeface="Palatino Linotype" panose="02040502050505030304" pitchFamily="18" charset="0"/>
                <a:ea typeface="Calibri" panose="020F0502020204030204" pitchFamily="34" charset="0"/>
              </a:rPr>
              <a:t>Manitoba (Josh Seeland)</a:t>
            </a:r>
            <a:endParaRPr lang="en-CA" sz="1700">
              <a:effectLst/>
              <a:latin typeface="Palatino Linotype" panose="02040502050505030304" pitchFamily="18" charset="0"/>
              <a:ea typeface="Calibri" panose="020F0502020204030204" pitchFamily="34" charset="0"/>
            </a:endParaRPr>
          </a:p>
          <a:p>
            <a:pPr marL="342900" lvl="0" indent="-342900">
              <a:buFont typeface="Wingdings" pitchFamily="2" charset="2"/>
              <a:buChar char=""/>
              <a:tabLst>
                <a:tab pos="900430" algn="l"/>
              </a:tabLst>
            </a:pPr>
            <a:r>
              <a:rPr lang="en-CA" sz="1700">
                <a:effectLst/>
                <a:highlight>
                  <a:srgbClr val="FFFFFF"/>
                </a:highlight>
                <a:latin typeface="Palatino Linotype" panose="02040502050505030304" pitchFamily="18" charset="0"/>
                <a:ea typeface="Calibri" panose="020F0502020204030204" pitchFamily="34" charset="0"/>
              </a:rPr>
              <a:t>Ontario (Jennie </a:t>
            </a:r>
            <a:r>
              <a:rPr lang="en-CA" sz="1700" err="1">
                <a:effectLst/>
                <a:highlight>
                  <a:srgbClr val="FFFFFF"/>
                </a:highlight>
                <a:latin typeface="Palatino Linotype" panose="02040502050505030304" pitchFamily="18" charset="0"/>
                <a:ea typeface="Calibri" panose="020F0502020204030204" pitchFamily="34" charset="0"/>
              </a:rPr>
              <a:t>Miron</a:t>
            </a:r>
            <a:r>
              <a:rPr lang="en-CA" sz="1700">
                <a:effectLst/>
                <a:highlight>
                  <a:srgbClr val="FFFFFF"/>
                </a:highlight>
                <a:latin typeface="Palatino Linotype" panose="02040502050505030304" pitchFamily="18" charset="0"/>
                <a:ea typeface="Calibri" panose="020F0502020204030204" pitchFamily="34" charset="0"/>
              </a:rPr>
              <a:t>)</a:t>
            </a:r>
            <a:endParaRPr lang="en-CA" sz="1700">
              <a:effectLst/>
              <a:latin typeface="Palatino Linotype" panose="02040502050505030304" pitchFamily="18" charset="0"/>
              <a:ea typeface="Calibri" panose="020F0502020204030204" pitchFamily="34" charset="0"/>
            </a:endParaRPr>
          </a:p>
          <a:p>
            <a:pPr marL="342900" lvl="0" indent="-342900">
              <a:buFont typeface="Wingdings" pitchFamily="2" charset="2"/>
              <a:buChar char=""/>
              <a:tabLst>
                <a:tab pos="900430" algn="l"/>
              </a:tabLst>
            </a:pPr>
            <a:r>
              <a:rPr lang="en-CA" sz="1700">
                <a:effectLst/>
                <a:highlight>
                  <a:srgbClr val="FFFFFF"/>
                </a:highlight>
                <a:latin typeface="Palatino Linotype" panose="02040502050505030304" pitchFamily="18" charset="0"/>
                <a:ea typeface="Calibri" panose="020F0502020204030204" pitchFamily="34" charset="0"/>
              </a:rPr>
              <a:t>Quebec (Martine Peters)</a:t>
            </a:r>
            <a:endParaRPr lang="en-CA" sz="1700">
              <a:effectLst/>
              <a:latin typeface="Palatino Linotype" panose="02040502050505030304" pitchFamily="18" charset="0"/>
              <a:ea typeface="Calibri" panose="020F0502020204030204" pitchFamily="34" charset="0"/>
            </a:endParaRPr>
          </a:p>
          <a:p>
            <a:pPr marL="342900" lvl="0" indent="-342900">
              <a:buFont typeface="Wingdings" pitchFamily="2" charset="2"/>
              <a:buChar char=""/>
              <a:tabLst>
                <a:tab pos="900430" algn="l"/>
              </a:tabLst>
            </a:pPr>
            <a:r>
              <a:rPr lang="en-CA" sz="1700">
                <a:effectLst/>
                <a:highlight>
                  <a:srgbClr val="FFFFFF"/>
                </a:highlight>
                <a:latin typeface="Palatino Linotype" panose="02040502050505030304" pitchFamily="18" charset="0"/>
                <a:ea typeface="Calibri" panose="020F0502020204030204" pitchFamily="34" charset="0"/>
              </a:rPr>
              <a:t>Eastern Provinces (Bob Mann)</a:t>
            </a:r>
            <a:endParaRPr lang="en-CA" sz="1700">
              <a:effectLst/>
              <a:latin typeface="Palatino Linotype" panose="02040502050505030304" pitchFamily="18" charset="0"/>
              <a:ea typeface="Calibri" panose="020F0502020204030204" pitchFamily="34" charset="0"/>
            </a:endParaRPr>
          </a:p>
          <a:p>
            <a:pPr marL="0" indent="0">
              <a:buNone/>
            </a:pPr>
            <a:endParaRPr lang="en-US" sz="1700"/>
          </a:p>
        </p:txBody>
      </p:sp>
      <p:pic>
        <p:nvPicPr>
          <p:cNvPr id="7" name="Picture 6" descr="A red maple leaf&#10;&#10;Description automatically generated with medium confidence">
            <a:extLst>
              <a:ext uri="{FF2B5EF4-FFF2-40B4-BE49-F238E27FC236}">
                <a16:creationId xmlns:a16="http://schemas.microsoft.com/office/drawing/2014/main" id="{1135A71C-431E-A9C1-631C-9BC5E86DE39E}"/>
              </a:ext>
            </a:extLst>
          </p:cNvPr>
          <p:cNvPicPr>
            <a:picLocks noChangeAspect="1"/>
          </p:cNvPicPr>
          <p:nvPr/>
        </p:nvPicPr>
        <p:blipFill rotWithShape="1">
          <a:blip r:embed="rId2"/>
          <a:srcRect l="17508" r="1579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27414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2">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B8BCC04-CA97-4363-A810-91989EA985B1}"/>
              </a:ext>
            </a:extLst>
          </p:cNvPr>
          <p:cNvSpPr txBox="1"/>
          <p:nvPr/>
        </p:nvSpPr>
        <p:spPr>
          <a:xfrm>
            <a:off x="776298" y="866820"/>
            <a:ext cx="4383529" cy="1985085"/>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4400" b="1" kern="1200">
                <a:solidFill>
                  <a:schemeClr val="tx1"/>
                </a:solidFill>
                <a:latin typeface="Palatino Linotype" panose="02040502050505030304" pitchFamily="18" charset="0"/>
                <a:ea typeface="+mj-ea"/>
                <a:cs typeface="+mj-cs"/>
              </a:rPr>
              <a:t>Academic Integrity in British Columbia </a:t>
            </a:r>
          </a:p>
        </p:txBody>
      </p:sp>
      <p:sp>
        <p:nvSpPr>
          <p:cNvPr id="1035" name="Freeform: Shape 1034">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ritish Columbia Flag - Free vector graphic on Pixabay">
            <a:extLst>
              <a:ext uri="{FF2B5EF4-FFF2-40B4-BE49-F238E27FC236}">
                <a16:creationId xmlns:a16="http://schemas.microsoft.com/office/drawing/2014/main" id="{5F46BD91-7424-FB23-A9B3-79DA522C71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5293" y="3555468"/>
            <a:ext cx="3685541" cy="2450885"/>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8" y="584034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DA5D62-04EF-4035-8AA9-D44EFDD30EA4}"/>
              </a:ext>
            </a:extLst>
          </p:cNvPr>
          <p:cNvSpPr txBox="1"/>
          <p:nvPr/>
        </p:nvSpPr>
        <p:spPr>
          <a:xfrm>
            <a:off x="6586415" y="723153"/>
            <a:ext cx="4555782" cy="5392482"/>
          </a:xfrm>
          <a:prstGeom prst="rect">
            <a:avLst/>
          </a:prstGeom>
        </p:spPr>
        <p:txBody>
          <a:bodyPr vert="horz" lIns="91440" tIns="45720" rIns="91440" bIns="45720" rtlCol="0" anchor="ctr">
            <a:normAutofit/>
          </a:bodyPr>
          <a:lstStyle/>
          <a:p>
            <a:pPr marL="57150">
              <a:lnSpc>
                <a:spcPct val="90000"/>
              </a:lnSpc>
              <a:spcAft>
                <a:spcPts val="600"/>
              </a:spcAft>
            </a:pPr>
            <a:r>
              <a:rPr lang="en-US" sz="1300" b="1">
                <a:latin typeface="Palatino Linotype" panose="02040502050505030304" pitchFamily="18" charset="0"/>
              </a:rPr>
              <a:t>BC Academic Integrity Network (BC-AIN) </a:t>
            </a:r>
          </a:p>
          <a:p>
            <a:pPr marL="285750" indent="-228600">
              <a:lnSpc>
                <a:spcPct val="90000"/>
              </a:lnSpc>
              <a:spcAft>
                <a:spcPts val="600"/>
              </a:spcAft>
              <a:buFont typeface="Arial" panose="020B0604020202020204" pitchFamily="34" charset="0"/>
              <a:buChar char="•"/>
            </a:pPr>
            <a:endParaRPr lang="en-US" sz="1300">
              <a:latin typeface="Palatino Linotype" panose="02040502050505030304" pitchFamily="18" charset="0"/>
            </a:endParaRPr>
          </a:p>
          <a:p>
            <a:pPr>
              <a:lnSpc>
                <a:spcPct val="90000"/>
              </a:lnSpc>
              <a:spcAft>
                <a:spcPts val="600"/>
              </a:spcAft>
            </a:pPr>
            <a:r>
              <a:rPr lang="en-US" sz="1300">
                <a:latin typeface="Palatino Linotype" panose="02040502050505030304" pitchFamily="18" charset="0"/>
              </a:rPr>
              <a:t>Mission Statement: The British Columbia Academic Integrity  Network (BCAIN) facilitates resource sharing and communication that inspire best practices in academic integrity to advance scholarship and professionalism.</a:t>
            </a:r>
          </a:p>
          <a:p>
            <a:pPr indent="-228600">
              <a:lnSpc>
                <a:spcPct val="90000"/>
              </a:lnSpc>
              <a:spcAft>
                <a:spcPts val="600"/>
              </a:spcAft>
              <a:buFont typeface="Arial" panose="020B0604020202020204" pitchFamily="34" charset="0"/>
              <a:buChar char="•"/>
            </a:pPr>
            <a:endParaRPr lang="en-US" sz="1300">
              <a:latin typeface="Palatino Linotype" panose="02040502050505030304" pitchFamily="18" charset="0"/>
            </a:endParaRPr>
          </a:p>
          <a:p>
            <a:pPr>
              <a:lnSpc>
                <a:spcPct val="90000"/>
              </a:lnSpc>
              <a:spcAft>
                <a:spcPts val="600"/>
              </a:spcAft>
            </a:pPr>
            <a:r>
              <a:rPr lang="en-US" sz="1300">
                <a:latin typeface="Palatino Linotype" panose="02040502050505030304" pitchFamily="18" charset="0"/>
              </a:rPr>
              <a:t>The BC-AIN meets regularly (bi-monthly) to discuss current events, share best practices and plan BC AI Day.</a:t>
            </a:r>
          </a:p>
          <a:p>
            <a:pPr marL="285750" indent="-228600">
              <a:lnSpc>
                <a:spcPct val="90000"/>
              </a:lnSpc>
              <a:spcAft>
                <a:spcPts val="600"/>
              </a:spcAft>
              <a:buFont typeface="Arial" panose="020B0604020202020204" pitchFamily="34" charset="0"/>
              <a:buChar char="•"/>
            </a:pPr>
            <a:endParaRPr lang="en-US" sz="1300">
              <a:latin typeface="Palatino Linotype" panose="02040502050505030304" pitchFamily="18" charset="0"/>
            </a:endParaRPr>
          </a:p>
          <a:p>
            <a:pPr marL="57150">
              <a:lnSpc>
                <a:spcPct val="90000"/>
              </a:lnSpc>
              <a:spcAft>
                <a:spcPts val="600"/>
              </a:spcAft>
            </a:pPr>
            <a:r>
              <a:rPr lang="en-US" sz="1300" b="1">
                <a:latin typeface="Palatino Linotype" panose="02040502050505030304" pitchFamily="18" charset="0"/>
              </a:rPr>
              <a:t>BC Academic Integrity Day (yearly, in October)</a:t>
            </a:r>
          </a:p>
          <a:p>
            <a:pPr indent="-228600">
              <a:lnSpc>
                <a:spcPct val="90000"/>
              </a:lnSpc>
              <a:spcAft>
                <a:spcPts val="600"/>
              </a:spcAft>
              <a:buFont typeface="Arial" panose="020B0604020202020204" pitchFamily="34" charset="0"/>
              <a:buChar char="•"/>
            </a:pPr>
            <a:endParaRPr lang="en-US" sz="1300">
              <a:latin typeface="Palatino Linotype" panose="02040502050505030304" pitchFamily="18" charset="0"/>
            </a:endParaRPr>
          </a:p>
          <a:p>
            <a:pPr>
              <a:lnSpc>
                <a:spcPct val="90000"/>
              </a:lnSpc>
              <a:spcAft>
                <a:spcPts val="600"/>
              </a:spcAft>
            </a:pPr>
            <a:r>
              <a:rPr lang="en-US" sz="1300">
                <a:latin typeface="Palatino Linotype" panose="02040502050505030304" pitchFamily="18" charset="0"/>
              </a:rPr>
              <a:t>BC AI Day is held yearly, usually the week prior to Academic Integrity Week, to bring together scholars and practitioners in BC. In 2022, the event took place in person at </a:t>
            </a:r>
            <a:r>
              <a:rPr lang="en-US" sz="1300" err="1">
                <a:latin typeface="Palatino Linotype" panose="02040502050505030304" pitchFamily="18" charset="0"/>
              </a:rPr>
              <a:t>Langara</a:t>
            </a:r>
            <a:r>
              <a:rPr lang="en-US" sz="1300">
                <a:latin typeface="Palatino Linotype" panose="02040502050505030304" pitchFamily="18" charset="0"/>
              </a:rPr>
              <a:t> College and consisted in a keynote, panels and resource sharing.</a:t>
            </a:r>
          </a:p>
          <a:p>
            <a:pPr indent="-228600">
              <a:lnSpc>
                <a:spcPct val="90000"/>
              </a:lnSpc>
              <a:spcAft>
                <a:spcPts val="600"/>
              </a:spcAft>
              <a:buFont typeface="Arial" panose="020B0604020202020204" pitchFamily="34" charset="0"/>
              <a:buChar char="•"/>
            </a:pPr>
            <a:endParaRPr lang="en-US" sz="1300">
              <a:latin typeface="Palatino Linotype" panose="02040502050505030304" pitchFamily="18" charset="0"/>
            </a:endParaRPr>
          </a:p>
          <a:p>
            <a:pPr marL="57150">
              <a:lnSpc>
                <a:spcPct val="90000"/>
              </a:lnSpc>
              <a:spcAft>
                <a:spcPts val="600"/>
              </a:spcAft>
            </a:pPr>
            <a:r>
              <a:rPr lang="en-US" sz="1300" b="1">
                <a:latin typeface="Palatino Linotype" panose="02040502050505030304" pitchFamily="18" charset="0"/>
              </a:rPr>
              <a:t>Academic Integrity Week</a:t>
            </a:r>
          </a:p>
          <a:p>
            <a:pPr>
              <a:lnSpc>
                <a:spcPct val="90000"/>
              </a:lnSpc>
              <a:spcAft>
                <a:spcPts val="600"/>
              </a:spcAft>
            </a:pPr>
            <a:br>
              <a:rPr lang="en-US" sz="1300">
                <a:latin typeface="Palatino Linotype" panose="02040502050505030304" pitchFamily="18" charset="0"/>
              </a:rPr>
            </a:br>
            <a:r>
              <a:rPr lang="en-US" sz="1300">
                <a:latin typeface="Palatino Linotype" panose="02040502050505030304" pitchFamily="18" charset="0"/>
              </a:rPr>
              <a:t>The BCAIN will be promoting Academic Integrity Week in October through institutions in the network. </a:t>
            </a:r>
            <a:br>
              <a:rPr lang="en-US" sz="1300">
                <a:latin typeface="Palatino Linotype" panose="02040502050505030304" pitchFamily="18" charset="0"/>
              </a:rPr>
            </a:br>
            <a:endParaRPr lang="en-US" sz="1300">
              <a:latin typeface="Palatino Linotype" panose="02040502050505030304" pitchFamily="18" charset="0"/>
            </a:endParaRP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endParaRPr lang="en-US" sz="1300"/>
          </a:p>
        </p:txBody>
      </p:sp>
    </p:spTree>
    <p:extLst>
      <p:ext uri="{BB962C8B-B14F-4D97-AF65-F5344CB8AC3E}">
        <p14:creationId xmlns:p14="http://schemas.microsoft.com/office/powerpoint/2010/main" val="347497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15819</TotalTime>
  <Words>1974</Words>
  <Application>Microsoft Macintosh PowerPoint</Application>
  <PresentationFormat>Widescreen</PresentationFormat>
  <Paragraphs>181</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BentonSansRegular</vt:lpstr>
      <vt:lpstr>Calibri</vt:lpstr>
      <vt:lpstr>Calibri Light</vt:lpstr>
      <vt:lpstr>Palatino</vt:lpstr>
      <vt:lpstr>Palatino Linotype</vt:lpstr>
      <vt:lpstr>Rockwell</vt:lpstr>
      <vt:lpstr>Wingdings</vt:lpstr>
      <vt:lpstr>Office Theme</vt:lpstr>
      <vt:lpstr>Canadian National Consortium of the International Center for Academic Integrity </vt:lpstr>
      <vt:lpstr>Land Acknowledgement</vt:lpstr>
      <vt:lpstr>Purpose &amp; Goals</vt:lpstr>
      <vt:lpstr>Inaugural Executive</vt:lpstr>
      <vt:lpstr>Our Goal</vt:lpstr>
      <vt:lpstr>Advisors</vt:lpstr>
      <vt:lpstr>QUESTIONS - COMMENTS</vt:lpstr>
      <vt:lpstr>Updates from the Provinces</vt:lpstr>
      <vt:lpstr>PowerPoint Presentation</vt:lpstr>
      <vt:lpstr>Academic Integrity in Alberta</vt:lpstr>
      <vt:lpstr>  Academic Integrity in Manitoba</vt:lpstr>
      <vt:lpstr>Academic Integrity in Saskatchewan</vt:lpstr>
      <vt:lpstr>Academic Integrity in Ontario</vt:lpstr>
      <vt:lpstr>Academic Integrity Québec</vt:lpstr>
      <vt:lpstr>Academic Integrity in Nova Scotia</vt:lpstr>
      <vt:lpstr>Small Group Discussions (Regions/Provinces)</vt:lpstr>
      <vt:lpstr>Break </vt:lpstr>
      <vt:lpstr>Transition to Back In-Person Teaching &amp; Learning</vt:lpstr>
      <vt:lpstr>Lunch -- Networking</vt:lpstr>
      <vt:lpstr>Highlighting Canadian Research &amp; Scholarship Activities</vt:lpstr>
      <vt:lpstr>Thacker, E. J – Recent Research and Chapters https://orcid.org/0000-0001-8357-0399 </vt:lpstr>
      <vt:lpstr>Stretch Break (Drinks &amp; Light Snacks)</vt:lpstr>
      <vt:lpstr>Small Group Work – Case Studies</vt:lpstr>
      <vt:lpstr>Report Back from Groups</vt:lpstr>
      <vt:lpstr>Closing Remarks</vt:lpstr>
      <vt:lpstr>Closing Remarks June 1-2 Manitoba</vt:lpstr>
      <vt:lpstr>Highlights for the Day</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National Consortium of the International Center for Academic Integrity </dc:title>
  <dc:creator>Jennie Miron</dc:creator>
  <cp:lastModifiedBy>Jennie Miron</cp:lastModifiedBy>
  <cp:revision>24</cp:revision>
  <cp:lastPrinted>2023-03-05T19:18:45Z</cp:lastPrinted>
  <dcterms:created xsi:type="dcterms:W3CDTF">2023-01-19T17:14:54Z</dcterms:created>
  <dcterms:modified xsi:type="dcterms:W3CDTF">2023-03-09T19:21:42Z</dcterms:modified>
</cp:coreProperties>
</file>