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309" r:id="rId5"/>
    <p:sldId id="1563" r:id="rId6"/>
    <p:sldId id="1656" r:id="rId7"/>
    <p:sldId id="1657" r:id="rId8"/>
    <p:sldId id="269" r:id="rId9"/>
    <p:sldId id="1659" r:id="rId10"/>
    <p:sldId id="1667" r:id="rId11"/>
    <p:sldId id="1666" r:id="rId12"/>
    <p:sldId id="261" r:id="rId13"/>
    <p:sldId id="1663" r:id="rId14"/>
    <p:sldId id="1658" r:id="rId15"/>
    <p:sldId id="1669" r:id="rId16"/>
    <p:sldId id="16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E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B3959-FC72-DE76-1C83-14F17843F274}" v="128" dt="2025-06-26T15:07:05.832"/>
  </p1510:revLst>
</p1510:revInfo>
</file>

<file path=ppt/tableStyles.xml><?xml version="1.0" encoding="utf-8"?>
<a:tblStyleLst xmlns:a="http://schemas.openxmlformats.org/drawingml/2006/main" def="{F5AB1C69-6EDB-4FF4-983F-18BD219EF322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8"/>
    <p:restoredTop sz="94665"/>
  </p:normalViewPr>
  <p:slideViewPr>
    <p:cSldViewPr snapToGrid="0">
      <p:cViewPr varScale="1">
        <p:scale>
          <a:sx n="105" d="100"/>
          <a:sy n="105" d="100"/>
        </p:scale>
        <p:origin x="8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55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91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90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1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1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0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71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9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81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8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4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5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0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1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5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3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74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5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1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8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44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57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08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3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749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980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5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9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48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94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3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6/27/2025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15" r:id="rId2"/>
    <p:sldLayoutId id="2147483676" r:id="rId3"/>
    <p:sldLayoutId id="2147483712" r:id="rId4"/>
    <p:sldLayoutId id="2147483698" r:id="rId5"/>
    <p:sldLayoutId id="2147483734" r:id="rId6"/>
    <p:sldLayoutId id="2147483736" r:id="rId7"/>
    <p:sldLayoutId id="2147483729" r:id="rId8"/>
    <p:sldLayoutId id="2147483783" r:id="rId9"/>
    <p:sldLayoutId id="2147483716" r:id="rId10"/>
    <p:sldLayoutId id="2147483782" r:id="rId11"/>
    <p:sldLayoutId id="2147483713" r:id="rId12"/>
    <p:sldLayoutId id="2147483732" r:id="rId13"/>
    <p:sldLayoutId id="2147483662" r:id="rId14"/>
    <p:sldLayoutId id="2147483679" r:id="rId15"/>
    <p:sldLayoutId id="2147483680" r:id="rId16"/>
    <p:sldLayoutId id="2147483681" r:id="rId17"/>
    <p:sldLayoutId id="2147483778" r:id="rId18"/>
    <p:sldLayoutId id="2147483777" r:id="rId19"/>
    <p:sldLayoutId id="2147483689" r:id="rId20"/>
    <p:sldLayoutId id="2147483690" r:id="rId21"/>
    <p:sldLayoutId id="2147483707" r:id="rId22"/>
    <p:sldLayoutId id="2147483708" r:id="rId23"/>
    <p:sldLayoutId id="2147483692" r:id="rId24"/>
    <p:sldLayoutId id="2147483691" r:id="rId25"/>
    <p:sldLayoutId id="2147483743" r:id="rId26"/>
    <p:sldLayoutId id="2147483744" r:id="rId27"/>
    <p:sldLayoutId id="2147483694" r:id="rId28"/>
    <p:sldLayoutId id="2147483770" r:id="rId29"/>
    <p:sldLayoutId id="2147483769" r:id="rId30"/>
    <p:sldLayoutId id="2147483771" r:id="rId31"/>
    <p:sldLayoutId id="2147483693" r:id="rId32"/>
    <p:sldLayoutId id="2147483711" r:id="rId33"/>
    <p:sldLayoutId id="2147483672" r:id="rId34"/>
    <p:sldLayoutId id="2147483673" r:id="rId35"/>
    <p:sldLayoutId id="2147483696" r:id="rId36"/>
    <p:sldLayoutId id="2147483780" r:id="rId37"/>
    <p:sldLayoutId id="2147483740" r:id="rId38"/>
    <p:sldLayoutId id="2147483779" r:id="rId39"/>
    <p:sldLayoutId id="2147483776" r:id="rId40"/>
    <p:sldLayoutId id="2147483757" r:id="rId41"/>
    <p:sldLayoutId id="2147483762" r:id="rId42"/>
    <p:sldLayoutId id="2147483764" r:id="rId43"/>
    <p:sldLayoutId id="2147483767" r:id="rId44"/>
    <p:sldLayoutId id="2147483664" r:id="rId45"/>
    <p:sldLayoutId id="2147483665" r:id="rId46"/>
    <p:sldLayoutId id="2147483666" r:id="rId47"/>
    <p:sldLayoutId id="2147483667" r:id="rId48"/>
    <p:sldLayoutId id="2147483668" r:id="rId49"/>
    <p:sldLayoutId id="2147483669" r:id="rId50"/>
    <p:sldLayoutId id="2147483685" r:id="rId51"/>
    <p:sldLayoutId id="2147483730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hyperlink" Target="https://edintegrity.biomedcentral.com/articles/10.1007/s40979-024-00170-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link.springer.com/article/10.1007/s10805-011-9147-y" TargetMode="External"/><Relationship Id="rId5" Type="http://schemas.openxmlformats.org/officeDocument/2006/relationships/hyperlink" Target="https://doi.org/10.1080/02602938.2020.1826900" TargetMode="External"/><Relationship Id="rId4" Type="http://schemas.openxmlformats.org/officeDocument/2006/relationships/hyperlink" Target="https://www.chronicle.com/article/cheaters-usually-do-win-in-the-classro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ffalo.edu/academic-integrity/instructor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FACAB-959D-812F-8963-C96537EDB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E92D4A-2B01-7C79-765D-37A3B9226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/>
          <a:lstStyle/>
          <a:p>
            <a:r>
              <a:rPr lang="en-US" dirty="0"/>
              <a:t>Working with Faculty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14E2E02-FD44-8495-42A7-69BFA6085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>
            <a:normAutofit/>
          </a:bodyPr>
          <a:lstStyle/>
          <a:p>
            <a:r>
              <a:rPr lang="en-US" dirty="0"/>
              <a:t>With Kelly Ahuna and Joseph Brown</a:t>
            </a:r>
          </a:p>
        </p:txBody>
      </p:sp>
      <p:pic>
        <p:nvPicPr>
          <p:cNvPr id="5" name="Picture Placeholder 4" descr="A dock on a body of water">
            <a:extLst>
              <a:ext uri="{FF2B5EF4-FFF2-40B4-BE49-F238E27FC236}">
                <a16:creationId xmlns:a16="http://schemas.microsoft.com/office/drawing/2014/main" id="{78399731-5F97-E9F2-6BCE-D012F2544B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1" y="343038"/>
            <a:ext cx="11506200" cy="4792766"/>
          </a:xfrm>
        </p:spPr>
      </p:pic>
    </p:spTree>
    <p:extLst>
      <p:ext uri="{BB962C8B-B14F-4D97-AF65-F5344CB8AC3E}">
        <p14:creationId xmlns:p14="http://schemas.microsoft.com/office/powerpoint/2010/main" val="164083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C9F63-E4D0-A0A4-0742-1E743CDD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23" y="502020"/>
            <a:ext cx="5313689" cy="9311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49000"/>
                  </a:schemeClr>
                </a:solidFill>
              </a:rPr>
              <a:t>Considerations</a:t>
            </a:r>
            <a:endParaRPr lang="en-US" sz="4000" b="1" kern="1200" dirty="0">
              <a:solidFill>
                <a:schemeClr val="accent1">
                  <a:lumMod val="49000"/>
                </a:schemeClr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31A8C-7955-70E9-1FD9-42A1FA7680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696" y="1523305"/>
            <a:ext cx="6346937" cy="487929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Organizational/institutional issues.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514350" lvl="1" indent="-28575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"Heat" from other parts of university. 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Concerns about upper administration.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Adjuncts and pay rates. 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overt part of promotion/tenure. 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Avoid combative language ("front line," "arms race," "in the trenches")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Worry about student evaluations. </a:t>
            </a:r>
          </a:p>
          <a:p>
            <a:pPr marL="514350" lvl="1" indent="-28575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Offer to write letters of support. </a:t>
            </a:r>
          </a:p>
          <a:p>
            <a:pPr marL="285750" indent="-285750"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Promote a culture of appreciation</a:t>
            </a:r>
          </a:p>
          <a:p>
            <a:pPr marL="514350" lvl="1" indent="-28575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Academic integrity awards.</a:t>
            </a:r>
          </a:p>
          <a:p>
            <a:pPr marL="514350" lvl="1" indent="-28575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Acknowledge efforts. 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erson and child walking on a beach">
            <a:extLst>
              <a:ext uri="{FF2B5EF4-FFF2-40B4-BE49-F238E27FC236}">
                <a16:creationId xmlns:a16="http://schemas.microsoft.com/office/drawing/2014/main" id="{6CC5843F-257A-BB26-6799-DE82ED07E9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75967" y="1147134"/>
            <a:ext cx="4170530" cy="45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0AFC61-58D8-9A41-F18F-40FEBA28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29513"/>
            <a:ext cx="10499557" cy="4943855"/>
          </a:xfrm>
        </p:spPr>
        <p:txBody>
          <a:bodyPr>
            <a:normAutofit fontScale="90000"/>
          </a:bodyPr>
          <a:lstStyle/>
          <a:p>
            <a:b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ea typeface="Calibri"/>
                <a:cs typeface="Calibri"/>
              </a:rPr>
              <a:t>Dear Instructor:</a:t>
            </a:r>
            <a:b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ea typeface="Calibri"/>
                <a:cs typeface="Calibri"/>
              </a:rPr>
              <a:t>Now that it is summer and I have a moment to breathe, I wanted to write to say thank you for your commitment to upholding UB’s academic integrity standards and policies. In the face of ever-increasing threats to academic integrity, you have kept up the good work of holding students accountable and ensuring genuine learning! I am acutely aware of the time and effort it takes for you to pursue dishonesty cases according to our policies, and I want you to know that your efforts do not go unnoticed or unappreciated. Quite the opposite; they are appreciated very much by me and by our many students who are completing their work honestly.  </a:t>
            </a:r>
            <a:b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ea typeface="Calibri"/>
                <a:cs typeface="Calibri"/>
              </a:rPr>
              <a:t>As always, if there are any ways that I or my office can better support you, please let me know. I hope you have a terrific summer. </a:t>
            </a:r>
            <a:endParaRPr lang="en-US" sz="24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64EDF-39C3-ED92-46E1-AEB276A46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End of year thank you note. </a:t>
            </a:r>
          </a:p>
        </p:txBody>
      </p:sp>
    </p:spTree>
    <p:extLst>
      <p:ext uri="{BB962C8B-B14F-4D97-AF65-F5344CB8AC3E}">
        <p14:creationId xmlns:p14="http://schemas.microsoft.com/office/powerpoint/2010/main" val="128462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2CACAD9-B41E-1762-0DF8-1578502052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884" r="-1" b="-1"/>
          <a:stretch>
            <a:fillRect/>
          </a:stretch>
        </p:blipFill>
        <p:spPr>
          <a:xfrm>
            <a:off x="1" y="10"/>
            <a:ext cx="6600766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B3D9B-9F57-64F2-C96B-D29979F9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5032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49000"/>
                  </a:schemeClr>
                </a:solidFill>
              </a:rPr>
              <a:t>References</a:t>
            </a:r>
            <a:endParaRPr lang="en-US" sz="4000" dirty="0">
              <a:solidFill>
                <a:schemeClr val="accent1">
                  <a:lumMod val="49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3E515-F055-5D39-4EF5-FFCFF65BC6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76706" y="1512482"/>
            <a:ext cx="4573749" cy="50507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Levinson, A. (2024, December 2). Cheaters usually do win in the classroom. </a:t>
            </a:r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Chronicle of Higher Education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Amigud, A. and Pell, D. J. (2020). When academic integrity rules should not apply: A survey of academic staff. </a:t>
            </a:r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Assessment and Evaluation in Higher Education, 46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(6), 928-942. 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https://doi.org/10.1080/02602938.2020.1826900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ea typeface="+mn-lt"/>
                <a:cs typeface="+mn-lt"/>
              </a:rPr>
              <a:t> 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Neue Haas Grotesk Text Pro"/>
              <a:ea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Coren, A. (2011). Turning a blind eye: Faculty who ignore student cheating. </a:t>
            </a:r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Journal of Academic Ethics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, 9, 291-305.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https://link.springer.com/article/10.1007/s10805-011-9147-y</a:t>
            </a:r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ea typeface="+mn-lt"/>
                <a:cs typeface="Arial"/>
              </a:rPr>
              <a:t> </a:t>
            </a:r>
            <a:endParaRPr lang="en-US" sz="1600" i="1" dirty="0">
              <a:solidFill>
                <a:schemeClr val="tx2">
                  <a:lumMod val="90000"/>
                  <a:lumOff val="10000"/>
                </a:schemeClr>
              </a:solidFill>
              <a:latin typeface="Neue Haas Grotesk Text Pro"/>
              <a:ea typeface="+mn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Harper, R. and Prentice, F. (2024). Responsible but powerless: Staff qualitative perspectives on cheating in higher education. </a:t>
            </a:r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International Journal for Educational Integrity, 20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(25).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https://doi.org/10.1007/s40979-024-00170-7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Neue Haas Grotesk Text Pro"/>
                <a:ea typeface="+mn-lt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574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316666-556F-E61C-B685-895CE9AEC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D42E6AB-7B31-6FE7-AEA6-913B09E3C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 descr="A boat on the water">
            <a:extLst>
              <a:ext uri="{FF2B5EF4-FFF2-40B4-BE49-F238E27FC236}">
                <a16:creationId xmlns:a16="http://schemas.microsoft.com/office/drawing/2014/main" id="{7902B700-F857-C589-A7F1-5F47B689E1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1" y="343038"/>
            <a:ext cx="11506200" cy="4792766"/>
          </a:xfrm>
        </p:spPr>
      </p:pic>
    </p:spTree>
    <p:extLst>
      <p:ext uri="{BB962C8B-B14F-4D97-AF65-F5344CB8AC3E}">
        <p14:creationId xmlns:p14="http://schemas.microsoft.com/office/powerpoint/2010/main" val="4120932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E99EF-994E-2448-D260-6957DB07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EC32-F483-9CB8-A03D-3BDD4529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15551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49000"/>
                  </a:schemeClr>
                </a:solidFill>
              </a:rPr>
              <a:t>Purpose</a:t>
            </a:r>
          </a:p>
        </p:txBody>
      </p:sp>
      <p:pic>
        <p:nvPicPr>
          <p:cNvPr id="4" name="Picture Placeholder 3" descr="A couple of people floating on yellow tubes in the water">
            <a:extLst>
              <a:ext uri="{FF2B5EF4-FFF2-40B4-BE49-F238E27FC236}">
                <a16:creationId xmlns:a16="http://schemas.microsoft.com/office/drawing/2014/main" id="{D7CFB661-4F9E-1368-0E5F-8200388195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"/>
          <a:stretch/>
        </p:blipFill>
        <p:spPr>
          <a:xfrm>
            <a:off x="342901" y="345109"/>
            <a:ext cx="6714969" cy="616350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375E5-CCC8-A819-72F8-DE6E01420C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335143"/>
            <a:ext cx="4023360" cy="39264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Build and strengthen partnerships with faculty to uphold academic integrity.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Increase consistency in reporting.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Improve culture of integrity on campus. </a:t>
            </a:r>
          </a:p>
        </p:txBody>
      </p:sp>
    </p:spTree>
    <p:extLst>
      <p:ext uri="{BB962C8B-B14F-4D97-AF65-F5344CB8AC3E}">
        <p14:creationId xmlns:p14="http://schemas.microsoft.com/office/powerpoint/2010/main" val="403250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E96A91-1631-1D6C-FF50-C75B65DE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347" y="917458"/>
            <a:ext cx="6457039" cy="6805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49000"/>
                  </a:schemeClr>
                </a:solidFill>
              </a:rPr>
              <a:t>Building Relationships</a:t>
            </a:r>
          </a:p>
        </p:txBody>
      </p:sp>
      <p:pic>
        <p:nvPicPr>
          <p:cNvPr id="10" name="Picture Placeholder 9" descr="A stack of rocks on top of each other">
            <a:extLst>
              <a:ext uri="{FF2B5EF4-FFF2-40B4-BE49-F238E27FC236}">
                <a16:creationId xmlns:a16="http://schemas.microsoft.com/office/drawing/2014/main" id="{ACC1B38D-1775-E3D3-01BC-E46CB95705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12"/>
          <a:stretch>
            <a:fillRect/>
          </a:stretch>
        </p:blipFill>
        <p:spPr>
          <a:xfrm>
            <a:off x="-1" y="10"/>
            <a:ext cx="4810285" cy="685799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5C0AB1-C3E0-9A6E-F18F-2ACAEB29BF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96795" y="1718993"/>
            <a:ext cx="6116144" cy="48457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 visible and available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attend faculty meetings, host listening tours, initiate "road shows," or simply invite faculty for coffee. Presence builds trust.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Listen and be empathetic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l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et faculty share their experiences, remind them they're not alone, ("my direct line is"), counsel them that cheating is not personal, reaffirm that they didn't get into teaching to catch cheating.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Acknowledge distinct roles: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ontent expertise vs. process expertise, student development. You're collaborators, not critics.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Consider dress and demeanor: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signal credibility and collegiality.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012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8D14EC-78B8-4287-8DC4-AECA6B3C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64" y="1711751"/>
            <a:ext cx="8695944" cy="30505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“If three-fifths of students cheat and 45% of professors never see misconduct, clearly some faculty members are missing a thing or two.”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F3E55-BAB9-1E39-F6BB-65CB4DB472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5064" y="5120640"/>
            <a:ext cx="8695944" cy="621792"/>
          </a:xfrm>
        </p:spPr>
        <p:txBody>
          <a:bodyPr/>
          <a:lstStyle/>
          <a:p>
            <a:r>
              <a:rPr lang="en-US" dirty="0"/>
              <a:t>– Levinson, "Cheaters Usually do Win in the Classroom"</a:t>
            </a:r>
          </a:p>
        </p:txBody>
      </p:sp>
    </p:spTree>
    <p:extLst>
      <p:ext uri="{BB962C8B-B14F-4D97-AF65-F5344CB8AC3E}">
        <p14:creationId xmlns:p14="http://schemas.microsoft.com/office/powerpoint/2010/main" val="123272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D2400-94AD-31F6-37F1-0D9392194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50A7-8097-B5C9-4E58-9ED8D14A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>
            <a:normAutofit/>
          </a:bodyPr>
          <a:lstStyle/>
          <a:p>
            <a:r>
              <a:rPr lang="en-US" dirty="0"/>
              <a:t>Faculty Reasons for Ignoring Cheating (Coren, p. 300)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0E4A8A-55D4-88B9-EAFE-F5DD91417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719317"/>
              </p:ext>
            </p:extLst>
          </p:nvPr>
        </p:nvGraphicFramePr>
        <p:xfrm>
          <a:off x="430213" y="1381125"/>
          <a:ext cx="11328398" cy="47600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0959">
                  <a:extLst>
                    <a:ext uri="{9D8B030D-6E8A-4147-A177-3AD203B41FA5}">
                      <a16:colId xmlns:a16="http://schemas.microsoft.com/office/drawing/2014/main" val="2236123262"/>
                    </a:ext>
                  </a:extLst>
                </a:gridCol>
                <a:gridCol w="3481307">
                  <a:extLst>
                    <a:ext uri="{9D8B030D-6E8A-4147-A177-3AD203B41FA5}">
                      <a16:colId xmlns:a16="http://schemas.microsoft.com/office/drawing/2014/main" val="583127937"/>
                    </a:ext>
                  </a:extLst>
                </a:gridCol>
                <a:gridCol w="3776132">
                  <a:extLst>
                    <a:ext uri="{9D8B030D-6E8A-4147-A177-3AD203B41FA5}">
                      <a16:colId xmlns:a16="http://schemas.microsoft.com/office/drawing/2014/main" val="3633622998"/>
                    </a:ext>
                  </a:extLst>
                </a:gridCol>
              </a:tblGrid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Reason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n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(%)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971733978"/>
                  </a:ext>
                </a:extLst>
              </a:tr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Insufficient evidence/proof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79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(95.2)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58163444"/>
                  </a:ext>
                </a:extLst>
              </a:tr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Cheating was trivial/not serious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16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(19.3)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825465077"/>
                  </a:ext>
                </a:extLst>
              </a:tr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Not enough time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10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(12.1)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46475176"/>
                  </a:ext>
                </a:extLst>
              </a:tr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Lack of support from administration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7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(8.4)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031271249"/>
                  </a:ext>
                </a:extLst>
              </a:tr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I felt I was partially responsible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7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(8.4)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2924049109"/>
                  </a:ext>
                </a:extLst>
              </a:tr>
              <a:tr h="656182">
                <a:tc>
                  <a:txBody>
                    <a:bodyPr/>
                    <a:lstStyle/>
                    <a:p>
                      <a:r>
                        <a:rPr lang="en-US" sz="1800" b="0" dirty="0"/>
                        <a:t>Student is the one who will suffer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5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(6.0)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861033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37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D2D12-47D6-0C75-0075-86F584A26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53767-BED4-28A8-F874-32EC6F0D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solidFill>
                  <a:schemeClr val="accent1">
                    <a:lumMod val="49000"/>
                  </a:schemeClr>
                </a:solidFill>
              </a:rPr>
              <a:t>Reframing Academic Integrity Work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FF951-ED9F-7CAE-7F37-6D62C882B8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Speak to Benefits of Intervention: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tudent growth and development; fairness for all students; validity of grades/achievement of learning objectives.  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Share Consequences of Failing to Report: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ore difficult for compliant faculty; inconsistent messaging to students about value; lack of due process; erosion of culture; course susceptible to grade challenge.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Ease the Stress of Reporting: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esign shortcuts for the process; show them the off-ramps; help them see how reporting is easier than not; communicate that they are valued.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285750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6" name="Picture Placeholder 5" descr="A person rowing a boat in the water">
            <a:extLst>
              <a:ext uri="{FF2B5EF4-FFF2-40B4-BE49-F238E27FC236}">
                <a16:creationId xmlns:a16="http://schemas.microsoft.com/office/drawing/2014/main" id="{F50DBC62-37E2-B773-D8AC-09F4F82765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0" r="13134" b="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9CD4F-200A-8B42-FA2E-1E1B776C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1A9F5E-1D3C-020B-BC54-998B8C87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64" y="1711751"/>
            <a:ext cx="8695944" cy="30505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“Staff expressed frustration at institutional processes that do not readily acknowledge teacher expertise in the investigation and decision-making process.” (p. 12)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0704A-E832-4EAD-DA1B-7A0EA23504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5064" y="5120640"/>
            <a:ext cx="8695944" cy="6217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– Harper and Prentice, "Responsible but powerless: staff qualitative perspectives on cheating in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33352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14D5E-8F4C-9BAF-8B44-965C1A4E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64" y="563477"/>
            <a:ext cx="6573609" cy="10843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49000"/>
                  </a:schemeClr>
                </a:solidFill>
              </a:rPr>
              <a:t>Valuing Faculty Expertise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8214F-1170-CCB2-91F5-5EC1F19BE4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865" y="1650622"/>
            <a:ext cx="6490377" cy="448347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Instructors: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Design content and set learning objectives.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Review many of the same assessments. 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Know what information comes from class and authorized resources (and what doesn't). 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Determine if rises to level of misconduct.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 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See themselves as intellectual and moral leaders on campus (&amp; therefore partners).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Last webinar on evidence-can determine together. 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Gut reactions and intuition.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Teachable moments.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Rule violations vs. policy violations. 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Coach them on being lead here.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131313"/>
              </a:solidFill>
            </a:endParaRPr>
          </a:p>
          <a:p>
            <a:pPr>
              <a:lnSpc>
                <a:spcPct val="90000"/>
              </a:lnSpc>
            </a:pPr>
            <a:endParaRPr lang="en-US" sz="2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Picture Placeholder 4" descr="A person writing on a chalkboard&#10;&#10;AI-generated content may be incorrect.">
            <a:extLst>
              <a:ext uri="{FF2B5EF4-FFF2-40B4-BE49-F238E27FC236}">
                <a16:creationId xmlns:a16="http://schemas.microsoft.com/office/drawing/2014/main" id="{CDA2AFD5-7272-F1B0-65C5-3AD7629E71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031" r="38375" b="-1"/>
          <a:stretch>
            <a:fillRect/>
          </a:stretch>
        </p:blipFill>
        <p:spPr>
          <a:xfrm>
            <a:off x="7570413" y="10"/>
            <a:ext cx="46215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254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750E1-014E-2F32-5FE0-025C2732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49000"/>
                  </a:schemeClr>
                </a:solidFill>
              </a:rPr>
              <a:t>Support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B70B6-B9DD-8293-E045-C9E0BE21F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169" y="2249311"/>
            <a:ext cx="6459725" cy="40744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Make language accessible, steps easy to follow. 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Have information up front to avoid mistakes and additional work. </a:t>
            </a: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Offer shortcuts to process:</a:t>
            </a:r>
          </a:p>
          <a:p>
            <a:pPr marL="571500" lvl="1" indent="-342900">
              <a:lnSpc>
                <a:spcPct val="90000"/>
              </a:lnSpc>
              <a:buFont typeface="Courier New,monospace" panose="020B0604020202020204" pitchFamily="34" charset="0"/>
              <a:buChar char="o"/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Template letters. </a:t>
            </a:r>
          </a:p>
          <a:p>
            <a:pPr marL="571500" lvl="1" indent="-342900">
              <a:lnSpc>
                <a:spcPct val="90000"/>
              </a:lnSpc>
              <a:buFont typeface="Courier New,monospace" panose="020B0604020202020204" pitchFamily="34" charset="0"/>
              <a:buChar char="o"/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Language/video example for meetings with students. </a:t>
            </a:r>
          </a:p>
          <a:p>
            <a:pPr marL="571500" lvl="1" indent="-342900">
              <a:lnSpc>
                <a:spcPct val="90000"/>
              </a:lnSpc>
              <a:buFont typeface="Courier New,monospace" panose="020B0604020202020204" pitchFamily="34" charset="0"/>
              <a:buChar char="o"/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Follow-up information after a phone call. 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easy access to information (new users).</a:t>
            </a:r>
          </a:p>
          <a:p>
            <a:pPr marL="5715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 website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(University at Buffalo).</a:t>
            </a:r>
          </a:p>
          <a:p>
            <a:pPr marL="342900" indent="-3429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Empower instructors for future cases. </a:t>
            </a:r>
          </a:p>
          <a:p>
            <a:pPr marL="342900" indent="-3429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Help bounce back from bad experiences.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Placeholder 9" descr="Female hand and floating bubble">
            <a:extLst>
              <a:ext uri="{FF2B5EF4-FFF2-40B4-BE49-F238E27FC236}">
                <a16:creationId xmlns:a16="http://schemas.microsoft.com/office/drawing/2014/main" id="{33E3064B-2C24-6CE7-DB9F-661F26E6B6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72" r="22972"/>
          <a:stretch>
            <a:fillRect/>
          </a:stretch>
        </p:blipFill>
        <p:spPr>
          <a:xfrm>
            <a:off x="7761092" y="771383"/>
            <a:ext cx="3684567" cy="5311922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B1CF90-4325-48B7-84B7-FA4137780E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30E3E3-D30D-4D0C-B8BA-8E07411E62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2E5260-2832-4BCF-81AB-9742AA229F3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953</Words>
  <Application>Microsoft Office PowerPoint</Application>
  <PresentationFormat>Widescreen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Courier New</vt:lpstr>
      <vt:lpstr>Courier New,monospace</vt:lpstr>
      <vt:lpstr>Neue Haas Grotesk Text Pro</vt:lpstr>
      <vt:lpstr>DuneVTI</vt:lpstr>
      <vt:lpstr>Working with Faculty</vt:lpstr>
      <vt:lpstr>Purpose</vt:lpstr>
      <vt:lpstr>Building Relationships</vt:lpstr>
      <vt:lpstr>“If three-fifths of students cheat and 45% of professors never see misconduct, clearly some faculty members are missing a thing or two.”</vt:lpstr>
      <vt:lpstr>Faculty Reasons for Ignoring Cheating (Coren, p. 300)</vt:lpstr>
      <vt:lpstr>Reframing Academic Integrity Work</vt:lpstr>
      <vt:lpstr>“Staff expressed frustration at institutional processes that do not readily acknowledge teacher expertise in the investigation and decision-making process.” (p. 12)</vt:lpstr>
      <vt:lpstr>Valuing Faculty Expertise</vt:lpstr>
      <vt:lpstr>Support and Resources</vt:lpstr>
      <vt:lpstr>Considerations</vt:lpstr>
      <vt:lpstr>  Dear Instructor:  Now that it is summer and I have a moment to breathe, I wanted to write to say thank you for your commitment to upholding UB’s academic integrity standards and policies. In the face of ever-increasing threats to academic integrity, you have kept up the good work of holding students accountable and ensuring genuine learning! I am acutely aware of the time and effort it takes for you to pursue dishonesty cases according to our policies, and I want you to know that your efforts do not go unnoticed or unappreciated. Quite the opposite; they are appreciated very much by me and by our many students who are completing their work honestly.    As always, if there are any ways that I or my office can better support you, please let me know. I hope you have a terrific summer.  </vt:lpstr>
      <vt:lpstr>References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Ahuna, Kelly</dc:creator>
  <cp:lastModifiedBy>Kelly Ahuna</cp:lastModifiedBy>
  <cp:revision>822</cp:revision>
  <dcterms:created xsi:type="dcterms:W3CDTF">2025-06-17T15:35:52Z</dcterms:created>
  <dcterms:modified xsi:type="dcterms:W3CDTF">2025-06-27T13:10:04Z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